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</p:sldMasterIdLst>
  <p:sldIdLst>
    <p:sldId id="257" r:id="rId2"/>
    <p:sldId id="275" r:id="rId3"/>
    <p:sldId id="276" r:id="rId4"/>
    <p:sldId id="264" r:id="rId5"/>
    <p:sldId id="258" r:id="rId6"/>
    <p:sldId id="259" r:id="rId7"/>
    <p:sldId id="261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8047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39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22158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9686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0590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2031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4867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992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985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0868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600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931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242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317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653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6932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D7D0B-96F0-41AD-BFAA-4D2F56F56DBC}" type="datetimeFigureOut">
              <a:rPr lang="ru-RU" smtClean="0"/>
              <a:pPr/>
              <a:t>05.11.2015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6576D68-5415-4CD9-A91C-245B902632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832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  <p:sldLayoutId id="21474839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3090" y="620688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Педагогический марафон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«Стратегии и технологии развития читательской компетенции обучающихся в информационно-образовательном пространстве школы</a:t>
            </a:r>
            <a:r>
              <a:rPr lang="ru-RU" b="1" dirty="0" smtClean="0"/>
              <a:t>»</a:t>
            </a:r>
            <a:br>
              <a:rPr lang="ru-RU" b="1" dirty="0" smtClean="0"/>
            </a:br>
            <a:r>
              <a:rPr lang="ru-RU" b="1" dirty="0"/>
              <a:t>(ЕМД 05.11.2015)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2" y="4725144"/>
            <a:ext cx="7240057" cy="1762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 smtClean="0"/>
              <a:t>Диалоговая площадка «Интеграция </a:t>
            </a:r>
            <a:r>
              <a:rPr lang="ru-RU" sz="2200" b="1" dirty="0"/>
              <a:t>урочной и внеурочной деятельности по формированию читательской компетенции обучающихся»</a:t>
            </a:r>
            <a:endParaRPr lang="ru-RU" sz="2200" dirty="0"/>
          </a:p>
          <a:p>
            <a:pPr marL="0" indent="0" algn="ctr">
              <a:buNone/>
            </a:pPr>
            <a:r>
              <a:rPr lang="ru-RU" sz="2200" b="1" dirty="0"/>
              <a:t>(МАОУ СОШ № 89 города Тюмени)</a:t>
            </a:r>
            <a:endParaRPr lang="ru-RU" sz="22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599" y="1877352"/>
            <a:ext cx="2156631" cy="457598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hangingPunct="0"/>
            <a:r>
              <a:rPr lang="ru-RU" sz="1400" b="1" dirty="0" smtClean="0">
                <a:solidFill>
                  <a:schemeClr val="tx1"/>
                </a:solidFill>
              </a:rPr>
              <a:t>Первый уровень</a:t>
            </a:r>
          </a:p>
          <a:p>
            <a:pPr hangingPunct="0"/>
            <a:endParaRPr lang="ru-RU" sz="1400" b="1" dirty="0" smtClean="0">
              <a:solidFill>
                <a:schemeClr val="tx1"/>
              </a:solidFill>
            </a:endParaRPr>
          </a:p>
          <a:p>
            <a:pPr hangingPunct="0"/>
            <a:r>
              <a:rPr lang="ru-RU" sz="1400" b="1" dirty="0" smtClean="0">
                <a:solidFill>
                  <a:schemeClr val="tx1"/>
                </a:solidFill>
              </a:rPr>
              <a:t>акцентно-смысловое </a:t>
            </a:r>
            <a:r>
              <a:rPr lang="ru-RU" sz="1400" b="1" dirty="0">
                <a:solidFill>
                  <a:schemeClr val="tx1"/>
                </a:solidFill>
              </a:rPr>
              <a:t>чтение; воспроизведение элементов содержания произведения в устной и письменной форме (изложение, действие по заданному алгоритму с инструкцией); формулировка вопросов;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hangingPunct="0"/>
            <a:r>
              <a:rPr lang="ru-RU" sz="1400" b="1" dirty="0" smtClean="0">
                <a:solidFill>
                  <a:schemeClr val="tx1"/>
                </a:solidFill>
              </a:rPr>
              <a:t>составление </a:t>
            </a:r>
            <a:r>
              <a:rPr lang="ru-RU" sz="1400" b="1" dirty="0">
                <a:solidFill>
                  <a:schemeClr val="tx1"/>
                </a:solidFill>
              </a:rPr>
              <a:t>системы вопросов и ответы на них (устные, письменные).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1027" y="144861"/>
            <a:ext cx="3672408" cy="9798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Виды деятельности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1869627"/>
            <a:ext cx="3012696" cy="45837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hangingPunct="0"/>
            <a:r>
              <a:rPr lang="ru-RU" sz="1400" b="1" dirty="0" smtClean="0">
                <a:solidFill>
                  <a:schemeClr val="tx1"/>
                </a:solidFill>
              </a:rPr>
              <a:t>Второй уровень</a:t>
            </a:r>
          </a:p>
          <a:p>
            <a:pPr hangingPunct="0"/>
            <a:endParaRPr lang="ru-RU" sz="1400" b="1" dirty="0" smtClean="0">
              <a:solidFill>
                <a:schemeClr val="tx1"/>
              </a:solidFill>
            </a:endParaRPr>
          </a:p>
          <a:p>
            <a:pPr hangingPunct="0"/>
            <a:r>
              <a:rPr lang="ru-RU" sz="1400" b="1" dirty="0" smtClean="0">
                <a:solidFill>
                  <a:schemeClr val="tx1"/>
                </a:solidFill>
              </a:rPr>
              <a:t>устное </a:t>
            </a:r>
            <a:r>
              <a:rPr lang="ru-RU" sz="1400" b="1" dirty="0">
                <a:solidFill>
                  <a:schemeClr val="tx1"/>
                </a:solidFill>
              </a:rPr>
              <a:t>и письменное выполнение аналитических процедур с использованием теоретических понятий (нахождение элементов текста; наблюдение, описание, сопоставление и сравнение выделенных единиц; объяснение функций каждого из элементов; установление связи между ними; создание комментария на основе сплошного и хронологически последовательного анализа – </a:t>
            </a:r>
            <a:r>
              <a:rPr lang="ru-RU" sz="1400" b="1" i="1" dirty="0" err="1">
                <a:solidFill>
                  <a:schemeClr val="tx1"/>
                </a:solidFill>
              </a:rPr>
              <a:t>пофразового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или </a:t>
            </a:r>
            <a:r>
              <a:rPr lang="ru-RU" sz="1400" b="1" i="1" dirty="0" err="1">
                <a:solidFill>
                  <a:schemeClr val="tx1"/>
                </a:solidFill>
              </a:rPr>
              <a:t>поэпизодного</a:t>
            </a:r>
            <a:r>
              <a:rPr lang="ru-RU" sz="1400" b="1" dirty="0">
                <a:solidFill>
                  <a:schemeClr val="tx1"/>
                </a:solidFill>
              </a:rPr>
              <a:t>; проведение целостного и </a:t>
            </a:r>
            <a:r>
              <a:rPr lang="ru-RU" sz="1400" b="1" dirty="0" err="1">
                <a:solidFill>
                  <a:schemeClr val="tx1"/>
                </a:solidFill>
              </a:rPr>
              <a:t>межтекстового</a:t>
            </a:r>
            <a:r>
              <a:rPr lang="ru-RU" sz="1400" b="1" dirty="0">
                <a:solidFill>
                  <a:schemeClr val="tx1"/>
                </a:solidFill>
              </a:rPr>
              <a:t> анализа). </a:t>
            </a:r>
          </a:p>
          <a:p>
            <a:pPr algn="ctr"/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24209" y="1890741"/>
            <a:ext cx="2448272" cy="45625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Третий уровень</a:t>
            </a:r>
          </a:p>
          <a:p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устное </a:t>
            </a:r>
            <a:r>
              <a:rPr lang="ru-RU" sz="1400" b="1" dirty="0">
                <a:solidFill>
                  <a:schemeClr val="tx1"/>
                </a:solidFill>
              </a:rPr>
              <a:t>или письменное истолкование художественных функций особенностей поэтики произведения, рассматриваемого в его целостности, а также истолкование смысла произведения как художественного целого;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создание </a:t>
            </a:r>
            <a:r>
              <a:rPr lang="ru-RU" sz="1400" b="1" dirty="0">
                <a:solidFill>
                  <a:schemeClr val="tx1"/>
                </a:solidFill>
              </a:rPr>
              <a:t>эссе, научно-исследовательских заметок (статьи), доклада на конференцию, рецензии, сценария и т.п.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267744" y="1034405"/>
            <a:ext cx="1008112" cy="79208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33999" y="986769"/>
            <a:ext cx="1114346" cy="86409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49996" y="1124744"/>
            <a:ext cx="0" cy="7492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3364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1108" y="1412776"/>
            <a:ext cx="2725181" cy="54345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hangingPunct="0"/>
            <a:r>
              <a:rPr lang="ru-RU" sz="1400" b="1" dirty="0" smtClean="0">
                <a:solidFill>
                  <a:schemeClr val="tx1"/>
                </a:solidFill>
              </a:rPr>
              <a:t>Первый уровень</a:t>
            </a:r>
          </a:p>
          <a:p>
            <a:pPr lvl="0" hangingPunct="0"/>
            <a:r>
              <a:rPr lang="ru-RU" sz="1300" dirty="0" smtClean="0">
                <a:solidFill>
                  <a:schemeClr val="tx1"/>
                </a:solidFill>
              </a:rPr>
              <a:t>выразительно </a:t>
            </a:r>
            <a:r>
              <a:rPr lang="ru-RU" sz="1300" dirty="0">
                <a:solidFill>
                  <a:schemeClr val="tx1"/>
                </a:solidFill>
              </a:rPr>
              <a:t>прочтите следующий фрагмент;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определите, какие события в произведении являются центральными;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определите, где и когда происходят описываемые события;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опишите, каким вам представляется герой произведения, прокомментируйте слова героя;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выделите в тексте наиболее непонятные (загадочные, удивительные и т. п.) для вас места;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ответьте на поставленный учителем/автором учебника вопрос;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определите, выделите, найдите, перечислите признаки, черты, повторяющиеся детали и т. п.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94286" y="1427848"/>
            <a:ext cx="3096344" cy="54043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hangingPunct="0"/>
            <a:r>
              <a:rPr lang="ru-RU" sz="1400" b="1" dirty="0" smtClean="0">
                <a:solidFill>
                  <a:schemeClr val="tx1"/>
                </a:solidFill>
              </a:rPr>
              <a:t>Второй уровень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выделите, определите, найдите, перечислите признаки, черты, повторяющиеся детали и т. п.;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покажите, какие особенности художественного текста проявляют позицию его автора;</a:t>
            </a:r>
          </a:p>
          <a:p>
            <a:pPr lvl="0"/>
            <a:r>
              <a:rPr lang="ru-RU" sz="1300" dirty="0">
                <a:solidFill>
                  <a:schemeClr val="tx1"/>
                </a:solidFill>
              </a:rPr>
              <a:t>покажите, как в художественном мире произведения проявляются черты реального мира (как внешней для человека реальности, так  и  внутреннего мира человека);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проанализируйте фрагменты, эпизоды текста (по предложенному алгоритму и без него);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сопоставьте, сравните, найдите сходства и различия (как в одном тексте, так и между разными произведениями);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определите жанр произведения, охарактеризуйте его особенности; </a:t>
            </a:r>
          </a:p>
          <a:p>
            <a:r>
              <a:rPr lang="ru-RU" sz="1300" dirty="0">
                <a:solidFill>
                  <a:schemeClr val="tx1"/>
                </a:solidFill>
              </a:rPr>
              <a:t>дайте свое рабочее определение следующему теоретико-литературному понятию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68627" y="1427847"/>
            <a:ext cx="2675373" cy="54043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Третий уровень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выделите, определите, найдите, перечислите признаки, черты, повторяющиеся детали и т. п.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определите художественную функцию той или иной детали, приема и т. п.;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определите позицию автора и способы ее выражения;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проинтерпретируйте выбранный фрагмент произведения;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объясните (устно, письменно) смысл названия произведения;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озаглавьте предложенный текст (в случае если у литературного произведения нет заглавия);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напишите сочинение-интерпретацию; </a:t>
            </a:r>
          </a:p>
          <a:p>
            <a:pPr lvl="0" hangingPunct="0"/>
            <a:r>
              <a:rPr lang="ru-RU" sz="1300" dirty="0">
                <a:solidFill>
                  <a:schemeClr val="tx1"/>
                </a:solidFill>
              </a:rPr>
              <a:t>напишите рецензию на произведение, не </a:t>
            </a:r>
            <a:r>
              <a:rPr lang="ru-RU" sz="1300" dirty="0" err="1">
                <a:solidFill>
                  <a:schemeClr val="tx1"/>
                </a:solidFill>
              </a:rPr>
              <a:t>изучавшееся</a:t>
            </a:r>
            <a:r>
              <a:rPr lang="ru-RU" sz="1300" dirty="0">
                <a:solidFill>
                  <a:schemeClr val="tx1"/>
                </a:solidFill>
              </a:rPr>
              <a:t> на уроках литературы.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627784" y="1034405"/>
            <a:ext cx="648072" cy="37837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33999" y="986769"/>
            <a:ext cx="672679" cy="4260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49996" y="1124744"/>
            <a:ext cx="26060" cy="3031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3231027" y="116633"/>
            <a:ext cx="367240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Типы диагностических заданий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6955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Стратегическая цель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изучения литературы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37500" y="1772816"/>
            <a:ext cx="6591985" cy="377762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формирование потребности в качественном чтении, культуры читательского восприятия и понимания литературных текстов, что предполагает постижение художественной литературы как вида искусства, целенаправленное развитие способности обучающегося к адекватному восприятию и пониманию смысла различных литературных произведений и самостоятельному истолкованию прочитанного в устной и письменной форме. В опыте чтения, осмысления, говорения о литературе у обучающихся последовательно развивается умение пользоваться литературным языком как инструментом для выражения собственных мыслей и ощущений, воспитывается потребность в осмыслении прочитанного, формируется художественный вкус</a:t>
            </a:r>
            <a:r>
              <a:rPr lang="ru-RU" b="1" dirty="0" smtClean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2500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64704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Читательская компетентность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37500" y="1772816"/>
            <a:ext cx="6591985" cy="3777622"/>
          </a:xfrm>
        </p:spPr>
        <p:txBody>
          <a:bodyPr>
            <a:normAutofit/>
          </a:bodyPr>
          <a:lstStyle/>
          <a:p>
            <a:r>
              <a:rPr lang="ru-RU" b="1" dirty="0" smtClean="0"/>
              <a:t>личностное </a:t>
            </a:r>
            <a:r>
              <a:rPr lang="ru-RU" b="1" dirty="0"/>
              <a:t>качество человека, сформированное на базе его интеллектуальных (мыслительных) способностей и личностных </a:t>
            </a:r>
            <a:r>
              <a:rPr lang="ru-RU" b="1" dirty="0" smtClean="0"/>
              <a:t>свойств.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совокупность </a:t>
            </a:r>
            <a:r>
              <a:rPr lang="ru-RU" b="1" dirty="0"/>
              <a:t>знаний, умений, навыков, позволяющих отбирать, понимать, организовывать информацию, представленную в знаково-буквенной форме</a:t>
            </a:r>
            <a:r>
              <a:rPr lang="ru-RU" dirty="0"/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19672" y="3356992"/>
            <a:ext cx="6589199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100" b="1" dirty="0" smtClean="0"/>
              <a:t>Читательская компетенция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61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803263" cy="1364730"/>
          </a:xfrm>
        </p:spPr>
        <p:txBody>
          <a:bodyPr>
            <a:normAutofit/>
          </a:bodyPr>
          <a:lstStyle/>
          <a:p>
            <a:r>
              <a:rPr lang="ru-RU" sz="3100" b="1" dirty="0" smtClean="0"/>
              <a:t>Навыки работы с информацией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37500" y="1772816"/>
            <a:ext cx="6591985" cy="3777622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 систематизировать</a:t>
            </a:r>
            <a:r>
              <a:rPr lang="ru-RU" b="1" dirty="0"/>
              <a:t>, сопоставлять, анализировать, обобщать и интерпретировать информацию, содержащуюся в готовых информационных объектах;</a:t>
            </a:r>
          </a:p>
          <a:p>
            <a:r>
              <a:rPr lang="ru-RU" b="1" dirty="0" smtClean="0"/>
              <a:t>выделять </a:t>
            </a:r>
            <a:r>
              <a:rPr lang="ru-RU" b="1" dirty="0"/>
              <a:t>главную и избыточную информацию, выполнять смысловое свёртывание выделенных фактов, мыслей; представлять информацию в сжатой словесной форме (в виде плана или тезисов) и в наглядно-символической форме (в виде таблиц, графических схем и диаграмм, карт понятий — концептуальных диаграмм, опорных конспектов);</a:t>
            </a:r>
          </a:p>
          <a:p>
            <a:r>
              <a:rPr lang="ru-RU" b="1" dirty="0" smtClean="0"/>
              <a:t>заполнять </a:t>
            </a:r>
            <a:r>
              <a:rPr lang="ru-RU" b="1" dirty="0"/>
              <a:t>и дополнять таблицы, схемы, диаграммы, тексты.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8370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803263" cy="136473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Смысловое чтение. </a:t>
            </a: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dirty="0" smtClean="0"/>
              <a:t>Обучающийся сможет: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37500" y="1772816"/>
            <a:ext cx="6591985" cy="377762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dirty="0"/>
              <a:t>находить в тексте требуемую информацию (в соответствии с целями своей деятельности);</a:t>
            </a:r>
          </a:p>
          <a:p>
            <a:pPr lvl="0"/>
            <a:r>
              <a:rPr lang="ru-RU" b="1" dirty="0"/>
              <a:t>ориентироваться в содержании текста, понимать целостный смысл текста, структурировать текст;</a:t>
            </a:r>
          </a:p>
          <a:p>
            <a:pPr lvl="0"/>
            <a:r>
              <a:rPr lang="ru-RU" b="1" dirty="0"/>
              <a:t>устанавливать взаимосвязь описанных в тексте событий, явлений, процессов;</a:t>
            </a:r>
          </a:p>
          <a:p>
            <a:pPr lvl="0"/>
            <a:r>
              <a:rPr lang="ru-RU" b="1" dirty="0"/>
              <a:t>резюмировать главную идею текста;</a:t>
            </a:r>
          </a:p>
          <a:p>
            <a:pPr lvl="0"/>
            <a:r>
              <a:rPr lang="ru-RU" b="1" dirty="0"/>
              <a:t>преобразовывать текст, «переводя» его в другую модальность, интерпретировать текст (художественный и нехудожественный – учебный, научно-популярный, информационный, текст </a:t>
            </a:r>
            <a:r>
              <a:rPr lang="ru-RU" b="1" dirty="0" err="1"/>
              <a:t>non-fiction</a:t>
            </a:r>
            <a:r>
              <a:rPr lang="ru-RU" b="1" dirty="0"/>
              <a:t>);</a:t>
            </a:r>
          </a:p>
          <a:p>
            <a:pPr lvl="0"/>
            <a:r>
              <a:rPr lang="ru-RU" b="1" dirty="0"/>
              <a:t>критически оценивать содержание и форму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8229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72.21.131.244\всеобщий доступ2\2015-2016 уч. год\Меньщикова\Дети с книгами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1305" y="2428868"/>
            <a:ext cx="4000529" cy="30003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9180" y="318760"/>
            <a:ext cx="6803263" cy="1364730"/>
          </a:xfrm>
        </p:spPr>
        <p:txBody>
          <a:bodyPr>
            <a:normAutofit/>
          </a:bodyPr>
          <a:lstStyle/>
          <a:p>
            <a:r>
              <a:rPr lang="ru-RU" sz="3100" b="1" dirty="0" smtClean="0"/>
              <a:t>Портрет «человека читающего»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43790" y="5288999"/>
            <a:ext cx="3384106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владеет грамотной речью (точно формулирует, свободно пишет)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81039" y="2682148"/>
            <a:ext cx="2504821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имеет большой объем памяти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7943" y="3854150"/>
            <a:ext cx="2722473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имеет активное творческое воображение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96354" y="1318954"/>
            <a:ext cx="2722473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легко вступает в контакт и приятен в общении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55376" y="4066032"/>
            <a:ext cx="2938497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адекватно оценивает ситуацию и находит правильные решения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2388039"/>
            <a:ext cx="2722473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выявляет противоречия взаимосвязи явлений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11760" y="1156060"/>
            <a:ext cx="2722473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способен мыслить в категории проблем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32648" y="5600330"/>
            <a:ext cx="3609795" cy="12241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обладает потребностью к внутренней свободе, более критичен и самостоятелен в суждениях и поведении</a:t>
            </a:r>
          </a:p>
        </p:txBody>
      </p:sp>
    </p:spTree>
    <p:extLst>
      <p:ext uri="{BB962C8B-B14F-4D97-AF65-F5344CB8AC3E}">
        <p14:creationId xmlns="" xmlns:p14="http://schemas.microsoft.com/office/powerpoint/2010/main" val="329840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1088" y="332656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/>
              <a:t>Программа диалоговой площадки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«Интеграция урочной и внеурочной деятельности по формированию читательской компетенции обучающихся»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(МАОУ СОШ № 89 города Тюмени)</a:t>
            </a:r>
            <a:r>
              <a:rPr lang="ru-RU" sz="2200" dirty="0"/>
              <a:t/>
            </a:r>
            <a:br>
              <a:rPr lang="ru-RU" sz="22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1088" y="2132856"/>
            <a:ext cx="7363399" cy="45365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 </a:t>
            </a:r>
            <a:r>
              <a:rPr lang="ru-RU" b="1" dirty="0" smtClean="0">
                <a:solidFill>
                  <a:schemeClr val="tx1"/>
                </a:solidFill>
              </a:rPr>
              <a:t>1. «Развитие </a:t>
            </a:r>
            <a:r>
              <a:rPr lang="ru-RU" b="1" dirty="0">
                <a:solidFill>
                  <a:schemeClr val="tx1"/>
                </a:solidFill>
              </a:rPr>
              <a:t>читательской компетенции в контексте реализации ФГОС».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(Тутаева О. А</a:t>
            </a:r>
            <a:r>
              <a:rPr lang="ru-RU" dirty="0" smtClean="0">
                <a:solidFill>
                  <a:schemeClr val="tx1"/>
                </a:solidFill>
              </a:rPr>
              <a:t>., зам</a:t>
            </a:r>
            <a:r>
              <a:rPr lang="ru-RU" dirty="0">
                <a:solidFill>
                  <a:schemeClr val="tx1"/>
                </a:solidFill>
              </a:rPr>
              <a:t>. директора по </a:t>
            </a:r>
            <a:r>
              <a:rPr lang="ru-RU" dirty="0" smtClean="0">
                <a:solidFill>
                  <a:schemeClr val="tx1"/>
                </a:solidFill>
              </a:rPr>
              <a:t>УВР, учитель </a:t>
            </a:r>
            <a:r>
              <a:rPr lang="ru-RU" dirty="0">
                <a:solidFill>
                  <a:schemeClr val="tx1"/>
                </a:solidFill>
              </a:rPr>
              <a:t>русского языка и литературы)</a:t>
            </a: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2. «Общешкольный </a:t>
            </a:r>
            <a:r>
              <a:rPr lang="ru-RU" b="1" dirty="0">
                <a:solidFill>
                  <a:schemeClr val="tx1"/>
                </a:solidFill>
              </a:rPr>
              <a:t>литературный проект «Я – это мир, а мир стал мной, едва открыл страницу» как мотивирующее средство формирования читательской компетентности обучающихся</a:t>
            </a:r>
            <a:r>
              <a:rPr lang="ru-RU" b="1" dirty="0" smtClean="0">
                <a:solidFill>
                  <a:schemeClr val="tx1"/>
                </a:solidFill>
              </a:rPr>
              <a:t>».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>
                <a:solidFill>
                  <a:schemeClr val="tx1"/>
                </a:solidFill>
              </a:rPr>
              <a:t>Меньщикова Т. М., зам директора по ВР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учитель русского языка и литературы)</a:t>
            </a: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3. «Образовательный </a:t>
            </a:r>
            <a:r>
              <a:rPr lang="ru-RU" b="1" dirty="0">
                <a:solidFill>
                  <a:schemeClr val="tx1"/>
                </a:solidFill>
              </a:rPr>
              <a:t>маршрут для обучающихся 5-х классов «Сказок мудрые уроки» как механизм овладения процедурами осознания художественной картины мира, отраженной в литературном произведении на уровне эмоционального восприятия и интеллектуального осмысления</a:t>
            </a:r>
            <a:r>
              <a:rPr lang="ru-RU" b="1" dirty="0" smtClean="0">
                <a:solidFill>
                  <a:schemeClr val="tx1"/>
                </a:solidFill>
              </a:rPr>
              <a:t>» 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Ханбекова</a:t>
            </a:r>
            <a:r>
              <a:rPr lang="ru-RU" dirty="0">
                <a:solidFill>
                  <a:schemeClr val="tx1"/>
                </a:solidFill>
              </a:rPr>
              <a:t> И. Н., руководитель </a:t>
            </a:r>
            <a:r>
              <a:rPr lang="ru-RU" dirty="0" smtClean="0">
                <a:solidFill>
                  <a:schemeClr val="tx1"/>
                </a:solidFill>
              </a:rPr>
              <a:t>МО учителей </a:t>
            </a:r>
            <a:r>
              <a:rPr lang="ru-RU" dirty="0">
                <a:solidFill>
                  <a:schemeClr val="tx1"/>
                </a:solidFill>
              </a:rPr>
              <a:t>предметов гуманитарного цикла, </a:t>
            </a:r>
            <a:r>
              <a:rPr lang="ru-RU" dirty="0" smtClean="0">
                <a:solidFill>
                  <a:schemeClr val="tx1"/>
                </a:solidFill>
              </a:rPr>
              <a:t>учитель </a:t>
            </a:r>
            <a:r>
              <a:rPr lang="ru-RU" dirty="0">
                <a:solidFill>
                  <a:schemeClr val="tx1"/>
                </a:solidFill>
              </a:rPr>
              <a:t>русского языка и литературы)</a:t>
            </a: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4. «Ученический </a:t>
            </a:r>
            <a:r>
              <a:rPr lang="ru-RU" b="1" dirty="0">
                <a:solidFill>
                  <a:schemeClr val="tx1"/>
                </a:solidFill>
              </a:rPr>
              <a:t>исследовательский проект по литературе «Эволюция цветовой палитры в творчестве Сергея Есенина» как средство достижения  предметных, </a:t>
            </a:r>
            <a:r>
              <a:rPr lang="ru-RU" b="1" dirty="0" err="1">
                <a:solidFill>
                  <a:schemeClr val="tx1"/>
                </a:solidFill>
              </a:rPr>
              <a:t>метапредметных</a:t>
            </a:r>
            <a:r>
              <a:rPr lang="ru-RU" b="1" dirty="0">
                <a:solidFill>
                  <a:schemeClr val="tx1"/>
                </a:solidFill>
              </a:rPr>
              <a:t> и личностных результатов в процессе развития читательской компетентности обучающихся»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(</a:t>
            </a:r>
            <a:r>
              <a:rPr lang="ru-RU" dirty="0">
                <a:solidFill>
                  <a:schemeClr val="tx1"/>
                </a:solidFill>
              </a:rPr>
              <a:t>Меньщикова Т. М., зам директора по ВР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учитель русского языка и литературы)</a:t>
            </a:r>
          </a:p>
        </p:txBody>
      </p:sp>
    </p:spTree>
    <p:extLst>
      <p:ext uri="{BB962C8B-B14F-4D97-AF65-F5344CB8AC3E}">
        <p14:creationId xmlns="" xmlns:p14="http://schemas.microsoft.com/office/powerpoint/2010/main" val="39677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700808"/>
            <a:ext cx="6589199" cy="128089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/>
              <a:t>Развитие </a:t>
            </a:r>
            <a:r>
              <a:rPr lang="ru-RU" b="1" dirty="0"/>
              <a:t>читательской компетенции в контексте реализации </a:t>
            </a:r>
            <a:r>
              <a:rPr lang="ru-RU" b="1" dirty="0" smtClean="0"/>
              <a:t>ФГОС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>                                 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4221088"/>
            <a:ext cx="6123466" cy="1689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Тутаева </a:t>
            </a:r>
            <a:r>
              <a:rPr lang="ru-RU" sz="2000" dirty="0"/>
              <a:t>О. А</a:t>
            </a:r>
            <a:r>
              <a:rPr lang="ru-RU" sz="2000" dirty="0" smtClean="0"/>
              <a:t>., зам</a:t>
            </a:r>
            <a:r>
              <a:rPr lang="ru-RU" sz="2000" dirty="0"/>
              <a:t>. директора по УВР,</a:t>
            </a:r>
            <a:br>
              <a:rPr lang="ru-RU" sz="2000" dirty="0"/>
            </a:br>
            <a:r>
              <a:rPr lang="ru-RU" sz="2000" dirty="0"/>
              <a:t>учитель русского языка и литературы)</a:t>
            </a:r>
          </a:p>
        </p:txBody>
      </p:sp>
    </p:spTree>
    <p:extLst>
      <p:ext uri="{BB962C8B-B14F-4D97-AF65-F5344CB8AC3E}">
        <p14:creationId xmlns="" xmlns:p14="http://schemas.microsoft.com/office/powerpoint/2010/main" val="117607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5999" y="2996952"/>
            <a:ext cx="2448272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Чтение литературных произведений</a:t>
            </a:r>
          </a:p>
          <a:p>
            <a:pPr algn="ctr"/>
            <a:r>
              <a:rPr lang="ru-RU" sz="2000" b="1" smtClean="0">
                <a:solidFill>
                  <a:schemeClr val="tx1"/>
                </a:solidFill>
              </a:rPr>
              <a:t>(средство </a:t>
            </a:r>
            <a:r>
              <a:rPr lang="ru-RU" sz="2000" b="1" dirty="0" smtClean="0">
                <a:solidFill>
                  <a:schemeClr val="tx1"/>
                </a:solidFill>
              </a:rPr>
              <a:t>воспитания и развития учащегося)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1027" y="519494"/>
            <a:ext cx="3672408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Чтение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79099" y="2996952"/>
            <a:ext cx="2376264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Способ работы с информацией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95728" y="2996952"/>
            <a:ext cx="2448272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Познавательное универсальное учебное действие (смысловое чтение)</a:t>
            </a:r>
            <a:endParaRPr lang="ru-RU" sz="20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483768" y="2204864"/>
            <a:ext cx="1008112" cy="79208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695728" y="2132856"/>
            <a:ext cx="1114346" cy="86409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29915" y="2247686"/>
            <a:ext cx="0" cy="7492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476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Предметные результаты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>изучения </a:t>
            </a:r>
            <a:r>
              <a:rPr lang="ru-RU" sz="3100" dirty="0"/>
              <a:t>предмета «Литература»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7" y="2133600"/>
            <a:ext cx="7391424" cy="3777622"/>
          </a:xfrm>
        </p:spPr>
        <p:txBody>
          <a:bodyPr/>
          <a:lstStyle/>
          <a:p>
            <a:r>
              <a:rPr lang="ru-RU" sz="2400" b="1" dirty="0" smtClean="0"/>
              <a:t> </a:t>
            </a:r>
            <a:r>
              <a:rPr lang="ru-RU" sz="2400" b="1" dirty="0"/>
              <a:t>осознание значимости чтения и изучения литературы для своего дальнейшего развития;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формирование потребности в систематическом чтении как средстве познания мира и себя в этом мире, как в способе своего эстетического и интеллектуального удовлетворения;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93096"/>
            <a:ext cx="3597299" cy="2391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Предметные результаты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>изучения </a:t>
            </a:r>
            <a:r>
              <a:rPr lang="ru-RU" sz="3100" dirty="0"/>
              <a:t>предмета «Литература»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2414" y="1772816"/>
            <a:ext cx="6591985" cy="3777622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r>
              <a:rPr lang="ru-RU" dirty="0" smtClean="0"/>
              <a:t> </a:t>
            </a:r>
            <a:r>
              <a:rPr lang="ru-RU" b="1" dirty="0"/>
              <a:t>восприятие литературы как одной из основных культурных ценностей народа (отражающей его менталитет, историю, мировосприятие) и человечества (содержащей смыслы, важные для человечества в целом);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обеспечение культурной самоидентификации, осознание коммуникативно-эстетических возможностей родного языка на основе изучения выдающихся произведений  российской культуры, культуры своего народа, мировой культуры;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839970"/>
            <a:ext cx="3026014" cy="2011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Предметные результаты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>изучения </a:t>
            </a:r>
            <a:r>
              <a:rPr lang="ru-RU" sz="3100" dirty="0"/>
              <a:t>предмета «Литература»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- воспитание квалифицированного читателя со сформированным эстетическим вкусом, способного аргументировать свое мнение и оформлять его словесно в устных и письменных высказываниях разных жанров, создавать развернутые высказывания аналитического и интерпретирующего характера, участвовать в обсуждении прочитанного, сознательно планировать свое </a:t>
            </a:r>
            <a:r>
              <a:rPr lang="ru-RU" b="1" dirty="0" err="1"/>
              <a:t>досуговое</a:t>
            </a:r>
            <a:r>
              <a:rPr lang="ru-RU" b="1" dirty="0"/>
              <a:t> чтение;</a:t>
            </a:r>
            <a:endParaRPr lang="ru-RU" dirty="0"/>
          </a:p>
          <a:p>
            <a:r>
              <a:rPr lang="ru-RU" b="1" dirty="0"/>
              <a:t>- развитие способности понимать литературные художественные произведения, воплощающие разные этнокультурные традиции;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Предметные результаты</a:t>
            </a: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>изучения </a:t>
            </a:r>
            <a:r>
              <a:rPr lang="ru-RU" sz="3100" dirty="0"/>
              <a:t>предмета «Литература»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37500" y="1772816"/>
            <a:ext cx="6591985" cy="3777622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овладение процедурами эстетического и смыслового анализа текста на основе понимания принципиальных отличий литературного художественного текста от научного, делового, публицистического и т. п., формирование умений воспринимать, анализировать, критически оценивать и интерпретировать прочитанное, осознавать художественную картину жизни, отраженную в литературном произведении, на уровне не только эмоционального восприятия, но и интеллектуального осмысления.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917310"/>
            <a:ext cx="2947499" cy="19597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5999" y="2996952"/>
            <a:ext cx="2448272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Первый уровень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Кто? Что? Где? Когда? Какой?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1027" y="519494"/>
            <a:ext cx="3672408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Уровни </a:t>
            </a:r>
            <a:r>
              <a:rPr lang="ru-RU" sz="2000" b="1" dirty="0" err="1" smtClean="0"/>
              <a:t>сформированности</a:t>
            </a:r>
            <a:r>
              <a:rPr lang="ru-RU" sz="2000" b="1" dirty="0" smtClean="0"/>
              <a:t> читательской культуры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79099" y="2996952"/>
            <a:ext cx="2376264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Второй </a:t>
            </a:r>
            <a:r>
              <a:rPr lang="ru-RU" sz="2000" b="1" dirty="0">
                <a:solidFill>
                  <a:schemeClr val="tx1"/>
                </a:solidFill>
              </a:rPr>
              <a:t>уровень</a:t>
            </a: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Как устроен текст?</a:t>
            </a:r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95728" y="2996952"/>
            <a:ext cx="2448272" cy="32403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Третий уровень</a:t>
            </a: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Какова тематика, проблематика и авторская позиция в данном произведении?</a:t>
            </a:r>
            <a:endParaRPr lang="ru-RU" sz="20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483768" y="2204864"/>
            <a:ext cx="1008112" cy="79208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695728" y="2132856"/>
            <a:ext cx="1114346" cy="86409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29915" y="2247686"/>
            <a:ext cx="0" cy="7492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5804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140</TotalTime>
  <Words>1000</Words>
  <Application>Microsoft Office PowerPoint</Application>
  <PresentationFormat>Экран (4:3)</PresentationFormat>
  <Paragraphs>107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Легкий дым</vt:lpstr>
      <vt:lpstr>Педагогический марафон «Стратегии и технологии развития читательской компетенции обучающихся в информационно-образовательном пространстве школы» (ЕМД 05.11.2015)  </vt:lpstr>
      <vt:lpstr>Программа диалоговой площадки «Интеграция урочной и внеурочной деятельности по формированию читательской компетенции обучающихся» (МАОУ СОШ № 89 города Тюмени) </vt:lpstr>
      <vt:lpstr>Развитие читательской компетенции в контексте реализации ФГОС                                    </vt:lpstr>
      <vt:lpstr>Слайд 4</vt:lpstr>
      <vt:lpstr>Предметные результаты  изучения предмета «Литература»  </vt:lpstr>
      <vt:lpstr>Предметные результаты  изучения предмета «Литература»  </vt:lpstr>
      <vt:lpstr>Предметные результаты  изучения предмета «Литература»  </vt:lpstr>
      <vt:lpstr>Предметные результаты  изучения предмета «Литература»  </vt:lpstr>
      <vt:lpstr>Слайд 9</vt:lpstr>
      <vt:lpstr>Слайд 10</vt:lpstr>
      <vt:lpstr>Слайд 11</vt:lpstr>
      <vt:lpstr>Стратегическая цель изучения литературы  </vt:lpstr>
      <vt:lpstr>Читательская компетентность  </vt:lpstr>
      <vt:lpstr>Навыки работы с информацией </vt:lpstr>
      <vt:lpstr>Смысловое чтение.  Обучающийся сможет: </vt:lpstr>
      <vt:lpstr>Портрет «человека читающего»</vt:lpstr>
    </vt:vector>
  </TitlesOfParts>
  <Company>МОУ СОШ 89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Стратегии и технологии развития  читательской компетенции обучающихся  в информационно-образовательном пространстве школы </dc:title>
  <dc:creator>Ольга Викторовна</dc:creator>
  <cp:lastModifiedBy>Ольга Викторовна</cp:lastModifiedBy>
  <cp:revision>28</cp:revision>
  <dcterms:created xsi:type="dcterms:W3CDTF">2015-11-03T03:39:35Z</dcterms:created>
  <dcterms:modified xsi:type="dcterms:W3CDTF">2015-11-05T03:23:53Z</dcterms:modified>
</cp:coreProperties>
</file>