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5"/>
  </p:notesMasterIdLst>
  <p:handoutMasterIdLst>
    <p:handoutMasterId r:id="rId36"/>
  </p:handoutMasterIdLst>
  <p:sldIdLst>
    <p:sldId id="311" r:id="rId2"/>
    <p:sldId id="393" r:id="rId3"/>
    <p:sldId id="332" r:id="rId4"/>
    <p:sldId id="333" r:id="rId5"/>
    <p:sldId id="389" r:id="rId6"/>
    <p:sldId id="322" r:id="rId7"/>
    <p:sldId id="268" r:id="rId8"/>
    <p:sldId id="330" r:id="rId9"/>
    <p:sldId id="289" r:id="rId10"/>
    <p:sldId id="331" r:id="rId11"/>
    <p:sldId id="317" r:id="rId12"/>
    <p:sldId id="320" r:id="rId13"/>
    <p:sldId id="327" r:id="rId14"/>
    <p:sldId id="390" r:id="rId15"/>
    <p:sldId id="334" r:id="rId16"/>
    <p:sldId id="326" r:id="rId17"/>
    <p:sldId id="360" r:id="rId18"/>
    <p:sldId id="375" r:id="rId19"/>
    <p:sldId id="336" r:id="rId20"/>
    <p:sldId id="338" r:id="rId21"/>
    <p:sldId id="357" r:id="rId22"/>
    <p:sldId id="376" r:id="rId23"/>
    <p:sldId id="363" r:id="rId24"/>
    <p:sldId id="391" r:id="rId25"/>
    <p:sldId id="358" r:id="rId26"/>
    <p:sldId id="383" r:id="rId27"/>
    <p:sldId id="362" r:id="rId28"/>
    <p:sldId id="364" r:id="rId29"/>
    <p:sldId id="365" r:id="rId30"/>
    <p:sldId id="379" r:id="rId31"/>
    <p:sldId id="367" r:id="rId32"/>
    <p:sldId id="392" r:id="rId33"/>
    <p:sldId id="373" r:id="rId34"/>
  </p:sldIdLst>
  <p:sldSz cx="9144000" cy="6858000" type="screen4x3"/>
  <p:notesSz cx="6819900" cy="9931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олякова Яна Олеговна" initials="ПЯО" lastIdx="1" clrIdx="0">
    <p:extLst>
      <p:ext uri="{19B8F6BF-5375-455C-9EA6-DF929625EA0E}">
        <p15:presenceInfo xmlns:p15="http://schemas.microsoft.com/office/powerpoint/2012/main" userId="S-1-5-21-3196609985-636931310-2637777318-5120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6600"/>
    <a:srgbClr val="324F7B"/>
    <a:srgbClr val="1456A6"/>
    <a:srgbClr val="809099"/>
    <a:srgbClr val="E04605"/>
    <a:srgbClr val="E14B0C"/>
    <a:srgbClr val="008291"/>
    <a:srgbClr val="83929B"/>
    <a:srgbClr val="F7A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7851" autoAdjust="0"/>
    <p:restoredTop sz="96149" autoAdjust="0"/>
  </p:normalViewPr>
  <p:slideViewPr>
    <p:cSldViewPr snapToGrid="0">
      <p:cViewPr varScale="1">
        <p:scale>
          <a:sx n="84" d="100"/>
          <a:sy n="84" d="100"/>
        </p:scale>
        <p:origin x="546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-8094"/>
    </p:cViewPr>
  </p:sorterViewPr>
  <p:notesViewPr>
    <p:cSldViewPr snapToGrid="0">
      <p:cViewPr varScale="1">
        <p:scale>
          <a:sx n="58" d="100"/>
          <a:sy n="58" d="100"/>
        </p:scale>
        <p:origin x="331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290" cy="498295"/>
          </a:xfrm>
          <a:prstGeom prst="rect">
            <a:avLst/>
          </a:prstGeom>
        </p:spPr>
        <p:txBody>
          <a:bodyPr vert="horz" lIns="91586" tIns="45793" rIns="91586" bIns="4579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63032" y="0"/>
            <a:ext cx="2955290" cy="498295"/>
          </a:xfrm>
          <a:prstGeom prst="rect">
            <a:avLst/>
          </a:prstGeom>
        </p:spPr>
        <p:txBody>
          <a:bodyPr vert="horz" lIns="91586" tIns="45793" rIns="91586" bIns="45793" rtlCol="0"/>
          <a:lstStyle>
            <a:lvl1pPr algn="r">
              <a:defRPr sz="1200"/>
            </a:lvl1pPr>
          </a:lstStyle>
          <a:p>
            <a:fld id="{ECAFA302-E4DA-4F99-84F1-CB2EC8D147AA}" type="datetimeFigureOut">
              <a:rPr lang="ru-RU" smtClean="0"/>
              <a:t>23.11.2018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33108"/>
            <a:ext cx="2955290" cy="498294"/>
          </a:xfrm>
          <a:prstGeom prst="rect">
            <a:avLst/>
          </a:prstGeom>
        </p:spPr>
        <p:txBody>
          <a:bodyPr vert="horz" lIns="91586" tIns="45793" rIns="91586" bIns="4579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63032" y="9433108"/>
            <a:ext cx="2955290" cy="498294"/>
          </a:xfrm>
          <a:prstGeom prst="rect">
            <a:avLst/>
          </a:prstGeom>
        </p:spPr>
        <p:txBody>
          <a:bodyPr vert="horz" lIns="91586" tIns="45793" rIns="91586" bIns="45793" rtlCol="0" anchor="b"/>
          <a:lstStyle>
            <a:lvl1pPr algn="r">
              <a:defRPr sz="1200"/>
            </a:lvl1pPr>
          </a:lstStyle>
          <a:p>
            <a:fld id="{561C6039-F954-47B3-ABD2-9978C49863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46460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290" cy="498295"/>
          </a:xfrm>
          <a:prstGeom prst="rect">
            <a:avLst/>
          </a:prstGeom>
        </p:spPr>
        <p:txBody>
          <a:bodyPr vert="horz" lIns="91586" tIns="45793" rIns="91586" bIns="4579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63032" y="0"/>
            <a:ext cx="2955290" cy="498295"/>
          </a:xfrm>
          <a:prstGeom prst="rect">
            <a:avLst/>
          </a:prstGeom>
        </p:spPr>
        <p:txBody>
          <a:bodyPr vert="horz" lIns="91586" tIns="45793" rIns="91586" bIns="45793" rtlCol="0"/>
          <a:lstStyle>
            <a:lvl1pPr algn="r">
              <a:defRPr sz="1200"/>
            </a:lvl1pPr>
          </a:lstStyle>
          <a:p>
            <a:fld id="{0C1AA122-F220-4E05-822B-5FCC22726252}" type="datetimeFigureOut">
              <a:rPr lang="ru-RU" smtClean="0"/>
              <a:t>23.11.2018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76338" y="1241425"/>
            <a:ext cx="4467225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86" tIns="45793" rIns="91586" bIns="4579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991" y="4779486"/>
            <a:ext cx="5455920" cy="3910489"/>
          </a:xfrm>
          <a:prstGeom prst="rect">
            <a:avLst/>
          </a:prstGeom>
        </p:spPr>
        <p:txBody>
          <a:bodyPr vert="horz" lIns="91586" tIns="45793" rIns="91586" bIns="45793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3108"/>
            <a:ext cx="2955290" cy="498294"/>
          </a:xfrm>
          <a:prstGeom prst="rect">
            <a:avLst/>
          </a:prstGeom>
        </p:spPr>
        <p:txBody>
          <a:bodyPr vert="horz" lIns="91586" tIns="45793" rIns="91586" bIns="4579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63032" y="9433108"/>
            <a:ext cx="2955290" cy="498294"/>
          </a:xfrm>
          <a:prstGeom prst="rect">
            <a:avLst/>
          </a:prstGeom>
        </p:spPr>
        <p:txBody>
          <a:bodyPr vert="horz" lIns="91586" tIns="45793" rIns="91586" bIns="45793" rtlCol="0" anchor="b"/>
          <a:lstStyle>
            <a:lvl1pPr algn="r">
              <a:defRPr sz="1200"/>
            </a:lvl1pPr>
          </a:lstStyle>
          <a:p>
            <a:fld id="{075B9CD6-2812-45E8-B943-B70943085E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65894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tkearney.com/documents/10192/244963/Plastics-The_Future_for_Automakers_and_Chemical_Companies.pdf/28dcce52-affb-4c0b-9713-a2a57b9d753e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95275" y="200025"/>
            <a:ext cx="6307138" cy="47307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75776" y="4926109"/>
            <a:ext cx="6744124" cy="4756145"/>
          </a:xfrm>
        </p:spPr>
        <p:txBody>
          <a:bodyPr/>
          <a:lstStyle/>
          <a:p>
            <a:pPr algn="ctr"/>
            <a:endParaRPr lang="ru-RU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43794" algn="just"/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В последние годы значительно возросло внимание к развитию отечественной промышленности: реализуются федеральные и региональные государственные программы, промышленные предприятия получают государственную поддержку.</a:t>
            </a:r>
          </a:p>
          <a:p>
            <a:pPr indent="543794" algn="just"/>
            <a:r>
              <a:rPr lang="ru-RU" sz="15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вы думаете, почему государство заинтересовано в развитии промышленности?  </a:t>
            </a:r>
            <a:r>
              <a:rPr lang="ru-RU" sz="1500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мнения участников</a:t>
            </a:r>
            <a:r>
              <a:rPr lang="ru-RU" sz="1500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500" i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43794" algn="just"/>
            <a:endParaRPr lang="ru-RU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43794" algn="just"/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Именно в промышленном секторе создается большинство 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инноваций, 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быстрее растет производительность труда, обеспечивается экспорт высокотехнологичных товаров. </a:t>
            </a:r>
          </a:p>
          <a:p>
            <a:pPr indent="543794" algn="just"/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Чем сложнее и разнообразнее продукция промышленности, тем богаче страна или область и благополучнее ее жители.</a:t>
            </a:r>
          </a:p>
          <a:p>
            <a:pPr indent="543794" algn="just"/>
            <a:endParaRPr lang="ru-RU" sz="1500" b="1" i="1" dirty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43794" algn="just"/>
            <a:r>
              <a:rPr lang="ru-RU" sz="15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вы считаете -  благодаря чему происходит развитие промышленности? Что двигает ее вперед? </a:t>
            </a:r>
            <a:r>
              <a:rPr lang="ru-RU" sz="15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мнения участников</a:t>
            </a:r>
            <a:r>
              <a:rPr lang="ru-RU" sz="1500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500" i="1" dirty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5B9CD6-2812-45E8-B943-B70943085EDA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84759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63550" y="123825"/>
            <a:ext cx="6097588" cy="45735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81606" y="4898722"/>
            <a:ext cx="6505677" cy="4867154"/>
          </a:xfrm>
        </p:spPr>
        <p:txBody>
          <a:bodyPr/>
          <a:lstStyle/>
          <a:p>
            <a:pPr indent="457932" algn="just"/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С 2006 года компания «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Газпромнефть-Хантос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» ведет добычу на Зимнем месторождении. Добыча нефти здесь постепенно снижается. </a:t>
            </a:r>
            <a:r>
              <a:rPr lang="ru-RU" sz="15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2017 году добыто 376 тыс. тонн (максимальный объем добычи – 566 тыс. тонн в 2013 году).</a:t>
            </a:r>
          </a:p>
          <a:p>
            <a:pPr indent="457932" algn="just">
              <a:defRPr/>
            </a:pP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Компания «Сургутнефтегаз» с 2016 года добывает нефть на Южно-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Нюрымском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месторождении и с конца 2017 года – на Демьянском месторождении. Объемы добычи растут. </a:t>
            </a:r>
            <a:r>
              <a:rPr lang="ru-RU" sz="15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Всего  добыто более 650 тыс. тонн нефти. 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На месторождении также работает газотурбинная электростанция на попутном нефтяном газе.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5B9CD6-2812-45E8-B943-B70943085EDA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11281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36538" y="195263"/>
            <a:ext cx="6234112" cy="46751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" y="5003024"/>
            <a:ext cx="6819900" cy="4928376"/>
          </a:xfrm>
        </p:spPr>
        <p:txBody>
          <a:bodyPr/>
          <a:lstStyle/>
          <a:p>
            <a:pPr indent="457932" algn="just">
              <a:lnSpc>
                <a:spcPct val="90000"/>
              </a:lnSpc>
            </a:pP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Тобольский промышленный узел развивается как центр нефтегазохимии не только областного, но и российского масштаба.</a:t>
            </a:r>
          </a:p>
          <a:p>
            <a:pPr indent="457932" algn="just">
              <a:lnSpc>
                <a:spcPct val="90000"/>
              </a:lnSpc>
            </a:pP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В 1974 году начато строительство Тобольского нефтехимического комбината</a:t>
            </a:r>
          </a:p>
          <a:p>
            <a:pPr indent="457932" algn="just">
              <a:lnSpc>
                <a:spcPct val="90000"/>
              </a:lnSpc>
            </a:pP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Место для его строительства было выбрано не случайно. Рядом находились источники сырья, продуктов, которые образуются в результате добычи нефти и газа. В Тобольске уже работала железная дорога, были проложены мощные линии электропередачи. </a:t>
            </a:r>
          </a:p>
          <a:p>
            <a:pPr indent="457932" algn="just">
              <a:lnSpc>
                <a:spcPct val="90000"/>
              </a:lnSpc>
            </a:pP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Через 10 лет была введена в эксплуатацию первая центральная газофракционирующая установка. </a:t>
            </a:r>
          </a:p>
          <a:p>
            <a:pPr indent="457932" algn="just">
              <a:lnSpc>
                <a:spcPct val="90000"/>
              </a:lnSpc>
            </a:pP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В 1999 году Тобольский нефтехимический комбинат вошел в состав крупной российской компании «СИБУР», которая решила на Тобольской площадке развивать производство полимеров.</a:t>
            </a:r>
          </a:p>
          <a:p>
            <a:pPr indent="457932" algn="just">
              <a:lnSpc>
                <a:spcPct val="90000"/>
              </a:lnSpc>
            </a:pP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В 2013 году был введен в эксплуатацию крупнейший в России комплекс производств по выпуску полипропилена - «Тобольск-Полимер». Это производство позволило России не только полностью покрыть потребности в основных марках полипропилена, но и стать его крупным экспортером.</a:t>
            </a:r>
          </a:p>
          <a:p>
            <a:pPr indent="457932" algn="just">
              <a:lnSpc>
                <a:spcPct val="90000"/>
              </a:lnSpc>
            </a:pP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С 2015 года идет строительство комплекса глубокой переработки углеводородного сырья «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ЗапСибНефтехим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5B9CD6-2812-45E8-B943-B70943085EDA}" type="slidenum">
              <a:rPr lang="ru-RU" smtClean="0"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78224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74625" y="139700"/>
            <a:ext cx="6513513" cy="48847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35921" y="5273471"/>
            <a:ext cx="6587284" cy="4408782"/>
          </a:xfrm>
        </p:spPr>
        <p:txBody>
          <a:bodyPr/>
          <a:lstStyle/>
          <a:p>
            <a:pPr indent="457932" algn="just"/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Проект «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ЗапСибНефтехим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» - это крупнейший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инвестпроект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по производству полимеров не только в России </a:t>
            </a:r>
            <a:r>
              <a:rPr lang="ru-RU" sz="15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 место после Амурского ГХК, но решение о реализации этого проекта пока не принято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), но и в мире </a:t>
            </a:r>
            <a:r>
              <a:rPr lang="ru-RU" sz="15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(4 место). </a:t>
            </a:r>
          </a:p>
          <a:p>
            <a:pPr indent="457932" algn="just"/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Проект предполагает строительство установок по выпуску полиэтилена, полипропилена и другой химической продукции. </a:t>
            </a:r>
          </a:p>
          <a:p>
            <a:pPr indent="457932" algn="just"/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Масштабы строительства завода уникальны. </a:t>
            </a:r>
          </a:p>
          <a:p>
            <a:pPr indent="457932" algn="just"/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Например, из металлоконструкций будущего завода можно построить 14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Эйфелевых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башен, использованный для строительства бетон мог бы наполнить 3 стадиона, а кабель протянуться от Москвы до Магадана.</a:t>
            </a:r>
          </a:p>
          <a:p>
            <a:pPr indent="457932" algn="just"/>
            <a:r>
              <a:rPr lang="ru-RU" sz="15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Сейчас идет активная стадия строительства. В работах на площадке в разные периоды задействовано от 9 до 21 тысячи человек. 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Ввод комплекса в эксплуатацию планируется в 2020 году. </a:t>
            </a:r>
          </a:p>
          <a:p>
            <a:pPr indent="457932" algn="just"/>
            <a:endParaRPr lang="ru-RU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5B9CD6-2812-45E8-B943-B70943085EDA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11648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07963" y="0"/>
            <a:ext cx="6610350" cy="49577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09901" y="5744826"/>
            <a:ext cx="6625802" cy="4031743"/>
          </a:xfrm>
        </p:spPr>
        <p:txBody>
          <a:bodyPr/>
          <a:lstStyle/>
          <a:p>
            <a:pPr indent="457932"/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На сегодняшний день  компания «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Сибур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- Тобольск» - это:</a:t>
            </a:r>
          </a:p>
          <a:p>
            <a:pPr indent="457932"/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- 3 производства (мономеров, полимеров,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электропарогенерация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); </a:t>
            </a:r>
          </a:p>
          <a:p>
            <a:pPr indent="457932" defTabSz="915863">
              <a:defRPr/>
            </a:pP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- более 40 технологических установок;</a:t>
            </a:r>
          </a:p>
          <a:p>
            <a:pPr indent="457932" defTabSz="915863">
              <a:defRPr/>
            </a:pP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- более 3600 специалистов.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5B9CD6-2812-45E8-B943-B70943085EDA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96963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6525" y="77788"/>
            <a:ext cx="6346825" cy="47609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579" y="5145968"/>
            <a:ext cx="6818322" cy="4785432"/>
          </a:xfrm>
        </p:spPr>
        <p:txBody>
          <a:bodyPr/>
          <a:lstStyle/>
          <a:p>
            <a:pPr indent="542204" algn="just"/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Компания «СИБУР-Тобольск» выпускает мономеры и полимеры. </a:t>
            </a:r>
          </a:p>
          <a:p>
            <a:pPr indent="542204" algn="just"/>
            <a:endParaRPr lang="ru-RU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42204" algn="just"/>
            <a:r>
              <a:rPr lang="ru-RU" sz="14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вы считаете, что из них  можно производить?</a:t>
            </a:r>
          </a:p>
          <a:p>
            <a:pPr indent="542204" algn="just"/>
            <a:r>
              <a:rPr lang="ru-RU" sz="1400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мнения участников</a:t>
            </a:r>
            <a:r>
              <a:rPr lang="ru-RU" sz="1400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i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42204" algn="just"/>
            <a:endParaRPr lang="ru-RU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5B9CD6-2812-45E8-B943-B70943085EDA}" type="slidenum">
              <a:rPr lang="ru-RU" smtClean="0"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65061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33400" y="77788"/>
            <a:ext cx="5951538" cy="446246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45561" y="4588118"/>
            <a:ext cx="6818322" cy="5247701"/>
          </a:xfrm>
        </p:spPr>
        <p:txBody>
          <a:bodyPr/>
          <a:lstStyle/>
          <a:p>
            <a:pPr indent="542204" algn="just">
              <a:lnSpc>
                <a:spcPct val="95000"/>
              </a:lnSpc>
            </a:pP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Действительно, мономеры и полимеры находят очень широкое применение.</a:t>
            </a:r>
          </a:p>
          <a:p>
            <a:pPr indent="542204" algn="just" defTabSz="915863">
              <a:lnSpc>
                <a:spcPct val="95000"/>
              </a:lnSpc>
              <a:buFontTx/>
              <a:buChar char="-"/>
              <a:defRPr/>
            </a:pP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углеводородное сырьё применяют для производства каучука, моющих средств, автомобильных шин;</a:t>
            </a:r>
          </a:p>
          <a:p>
            <a:pPr indent="542204" algn="just" defTabSz="915863">
              <a:lnSpc>
                <a:spcPct val="95000"/>
              </a:lnSpc>
              <a:buFontTx/>
              <a:buChar char="-"/>
              <a:defRPr/>
            </a:pP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метил-трет-бутиловый эфир - компонент для получения экологически чистых бензинов; </a:t>
            </a:r>
          </a:p>
          <a:p>
            <a:pPr indent="542204" algn="just" defTabSz="915863">
              <a:lnSpc>
                <a:spcPct val="95000"/>
              </a:lnSpc>
              <a:buFontTx/>
              <a:buChar char="-"/>
              <a:defRPr/>
            </a:pP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бутадиен и изобутилен - сырьё для производства резинотехнических изделии и 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пластиков;</a:t>
            </a:r>
            <a:endParaRPr lang="ru-RU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42204" algn="just" defTabSz="915863">
              <a:lnSpc>
                <a:spcPct val="95000"/>
              </a:lnSpc>
              <a:buFontTx/>
              <a:buChar char="-"/>
              <a:defRPr/>
            </a:pP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полипропилен и полиэтилен - экологически чистые материалы, очень востребованы на мировом рынке пластиков. Из них изготавливают нетканые материалы, пищевую тару и упаковку, предметы гигиены, медицинские  принадлежности, трубы, детали автомобилей.</a:t>
            </a:r>
          </a:p>
          <a:p>
            <a:pPr indent="542204" algn="just">
              <a:defRPr/>
            </a:pPr>
            <a:r>
              <a:rPr lang="ru-RU" sz="16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вы думаете, какая доля элементов автомобиля состоит из пластиков? </a:t>
            </a:r>
            <a:r>
              <a:rPr lang="ru-RU" sz="1400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мнения участников</a:t>
            </a:r>
            <a:r>
              <a:rPr lang="ru-RU" sz="1400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i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1571" algn="just"/>
            <a:r>
              <a:rPr lang="ru-RU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Начиная с 1970-х годов доля металлических частей в автомобиле неуклонно снижается: если ранее обычный автомобиль на 79% состоял из стали, то на сегодняшний день доля металла в автомобиле — около </a:t>
            </a:r>
            <a:r>
              <a:rPr lang="ru-RU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55%</a:t>
            </a:r>
            <a:r>
              <a:rPr lang="ru-RU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Пластмассы, напротив, показывают устойчивый рост: с 6% в начале 1970-х до 18% к 2020 году, а резины — с </a:t>
            </a:r>
            <a:r>
              <a:rPr lang="ru-RU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2% до 7%</a:t>
            </a:r>
            <a:r>
              <a:rPr lang="ru-RU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Пластики </a:t>
            </a:r>
            <a:r>
              <a:rPr lang="ru-RU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используются </a:t>
            </a:r>
            <a:r>
              <a:rPr lang="ru-RU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отделке салона, </a:t>
            </a:r>
            <a:r>
              <a:rPr lang="ru-RU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кузове, в подвеске и даже в двигателе машины</a:t>
            </a:r>
            <a:r>
              <a:rPr lang="ru-RU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Сегодня </a:t>
            </a:r>
            <a:r>
              <a:rPr lang="ru-RU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легковом автомобиле применяется 150-200 кг пластмасс, но уже к 2020 году это количество может возрасти до 300 кг, </a:t>
            </a:r>
            <a:r>
              <a:rPr lang="ru-RU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причин </a:t>
            </a:r>
            <a:r>
              <a:rPr lang="ru-RU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тому несколько: легкость, экономия топлива и, как следствие, </a:t>
            </a:r>
            <a:r>
              <a:rPr lang="ru-RU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экологичность</a:t>
            </a:r>
            <a:r>
              <a:rPr lang="ru-RU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542204" algn="just">
              <a:defRPr/>
            </a:pPr>
            <a:endParaRPr lang="ru-RU" sz="800" b="1" dirty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42204" algn="just">
              <a:defRPr/>
            </a:pPr>
            <a:r>
              <a:rPr lang="ru-RU" sz="14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что еще можно выпускать из полимеров? Что пользовалось бы спросом?</a:t>
            </a:r>
            <a:r>
              <a:rPr lang="ru-RU" sz="1400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мнения участников</a:t>
            </a:r>
            <a:r>
              <a:rPr lang="ru-RU" sz="1400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i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42204" algn="just" defTabSz="915863">
              <a:defRPr/>
            </a:pPr>
            <a:endParaRPr lang="ru-RU" sz="1400" b="1" dirty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5B9CD6-2812-45E8-B943-B70943085EDA}" type="slidenum">
              <a:rPr lang="ru-RU" smtClean="0"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19673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36550" y="85725"/>
            <a:ext cx="6262688" cy="46958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2" y="4845786"/>
            <a:ext cx="6819900" cy="4923687"/>
          </a:xfrm>
        </p:spPr>
        <p:txBody>
          <a:bodyPr/>
          <a:lstStyle/>
          <a:p>
            <a:pPr indent="457932" algn="just">
              <a:lnSpc>
                <a:spcPct val="90000"/>
              </a:lnSpc>
            </a:pPr>
            <a:r>
              <a:rPr lang="ru-RU" sz="1450" dirty="0">
                <a:latin typeface="Arial" panose="020B0604020202020204" pitchFamily="34" charset="0"/>
                <a:cs typeface="Arial" panose="020B0604020202020204" pitchFamily="34" charset="0"/>
              </a:rPr>
              <a:t>Поговорим о Тюменском промышленном узле. Он сформировался как многоотраслевой комплекс. </a:t>
            </a:r>
          </a:p>
          <a:p>
            <a:pPr indent="457932" algn="just">
              <a:lnSpc>
                <a:spcPct val="90000"/>
              </a:lnSpc>
            </a:pPr>
            <a:r>
              <a:rPr lang="ru-RU" sz="1450" dirty="0">
                <a:latin typeface="Arial" panose="020B0604020202020204" pitchFamily="34" charset="0"/>
                <a:cs typeface="Arial" panose="020B0604020202020204" pitchFamily="34" charset="0"/>
              </a:rPr>
              <a:t>Одно из старейших предприятий узла  - судостроительно-судоремонтный	 завод. Его история началась в 60-ые годы XIX века. Коллектив завода построил и спустил на воду первый в Сибири пароход «Основа». На протяжении многих лет завод был центром судоремонтного и судостроительного производства Обь-Иртышского бассейна.</a:t>
            </a:r>
          </a:p>
          <a:p>
            <a:pPr indent="457932" algn="just">
              <a:lnSpc>
                <a:spcPct val="90000"/>
              </a:lnSpc>
            </a:pPr>
            <a:r>
              <a:rPr lang="ru-RU" sz="1450" dirty="0">
                <a:latin typeface="Arial" panose="020B0604020202020204" pitchFamily="34" charset="0"/>
                <a:cs typeface="Arial" panose="020B0604020202020204" pitchFamily="34" charset="0"/>
              </a:rPr>
              <a:t>В 1899 году основан Тюменский станкостроительный завод, производящий художественное, посудное и печное литье, гвозди. С 1929 года производит деревообрабатывающие станки.</a:t>
            </a:r>
          </a:p>
          <a:p>
            <a:pPr indent="457932" algn="just">
              <a:lnSpc>
                <a:spcPct val="90000"/>
              </a:lnSpc>
            </a:pPr>
            <a:r>
              <a:rPr lang="ru-RU" sz="1450" dirty="0">
                <a:latin typeface="Arial" panose="020B0604020202020204" pitchFamily="34" charset="0"/>
                <a:cs typeface="Arial" panose="020B0604020202020204" pitchFamily="34" charset="0"/>
              </a:rPr>
              <a:t>На базе спичечной фабрики «Пламя» в 1934 году образован Тюменский фанерный завод.</a:t>
            </a:r>
          </a:p>
          <a:p>
            <a:pPr indent="457932" algn="just">
              <a:lnSpc>
                <a:spcPct val="90000"/>
              </a:lnSpc>
            </a:pPr>
            <a:r>
              <a:rPr lang="ru-RU" sz="1450" dirty="0">
                <a:latin typeface="Arial" panose="020B0604020202020204" pitchFamily="34" charset="0"/>
                <a:cs typeface="Arial" panose="020B0604020202020204" pitchFamily="34" charset="0"/>
              </a:rPr>
              <a:t>В результате эвакуации в военные годы в городе обосновались: Аккумуляторный завод, Химико-фармацевтический завод, Завод пластмасс, Приборостроительный завод, </a:t>
            </a:r>
            <a:r>
              <a:rPr lang="ru-RU" sz="1450" dirty="0" err="1">
                <a:latin typeface="Arial" panose="020B0604020202020204" pitchFamily="34" charset="0"/>
                <a:cs typeface="Arial" panose="020B0604020202020204" pitchFamily="34" charset="0"/>
              </a:rPr>
              <a:t>Сибстроймаш</a:t>
            </a:r>
            <a:r>
              <a:rPr lang="ru-RU" sz="1450" dirty="0">
                <a:latin typeface="Arial" panose="020B0604020202020204" pitchFamily="34" charset="0"/>
                <a:cs typeface="Arial" panose="020B0604020202020204" pitchFamily="34" charset="0"/>
              </a:rPr>
              <a:t>. После войны они стали ведущими предприятиями региона.</a:t>
            </a:r>
          </a:p>
          <a:p>
            <a:pPr indent="457932" algn="just">
              <a:lnSpc>
                <a:spcPct val="90000"/>
              </a:lnSpc>
            </a:pPr>
            <a:r>
              <a:rPr lang="ru-RU" sz="1450" dirty="0">
                <a:latin typeface="Arial" panose="020B0604020202020204" pitchFamily="34" charset="0"/>
                <a:cs typeface="Arial" panose="020B0604020202020204" pitchFamily="34" charset="0"/>
              </a:rPr>
              <a:t>С развитием нефтегазового комплекса (с 1964 года) для его нужд был создан целый ряд производств </a:t>
            </a:r>
            <a:r>
              <a:rPr lang="ru-RU" sz="145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(заводы: «Нефтемаш», «Электрон», «Тюменские моторостроители» («Тюменский моторный завод»), «</a:t>
            </a:r>
            <a:r>
              <a:rPr lang="ru-RU" sz="145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Сибнефтемаш</a:t>
            </a:r>
            <a:r>
              <a:rPr lang="ru-RU" sz="145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«БКУ», «ГРОМ»)</a:t>
            </a:r>
            <a:r>
              <a:rPr lang="ru-RU" sz="1450" dirty="0">
                <a:latin typeface="Arial" panose="020B0604020202020204" pitchFamily="34" charset="0"/>
                <a:cs typeface="Arial" panose="020B0604020202020204" pitchFamily="34" charset="0"/>
              </a:rPr>
              <a:t>, а город Тюмень получил развитие как центр </a:t>
            </a:r>
            <a:r>
              <a:rPr lang="ru-RU" sz="1450" dirty="0" err="1">
                <a:latin typeface="Arial" panose="020B0604020202020204" pitchFamily="34" charset="0"/>
                <a:cs typeface="Arial" panose="020B0604020202020204" pitchFamily="34" charset="0"/>
              </a:rPr>
              <a:t>нефтесервиса</a:t>
            </a:r>
            <a:r>
              <a:rPr lang="ru-RU" sz="145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457932" algn="just">
              <a:lnSpc>
                <a:spcPct val="90000"/>
              </a:lnSpc>
            </a:pPr>
            <a:r>
              <a:rPr lang="ru-RU" sz="1450" dirty="0">
                <a:latin typeface="Arial" panose="020B0604020202020204" pitchFamily="34" charset="0"/>
                <a:cs typeface="Arial" panose="020B0604020202020204" pitchFamily="34" charset="0"/>
              </a:rPr>
              <a:t>В последние годы, на этапе «новой индустриализации» появились совершенно новые для области отрасли с современными технологиями и высокой производительностью труда. </a:t>
            </a:r>
          </a:p>
          <a:p>
            <a:pPr indent="457932" algn="just">
              <a:lnSpc>
                <a:spcPct val="85000"/>
              </a:lnSpc>
            </a:pPr>
            <a:endParaRPr lang="ru-RU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5B9CD6-2812-45E8-B943-B70943085EDA}" type="slidenum">
              <a:rPr lang="ru-RU" smtClean="0"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50556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71450" y="146050"/>
            <a:ext cx="6465888" cy="48482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" y="5234676"/>
            <a:ext cx="6819899" cy="4456062"/>
          </a:xfrm>
        </p:spPr>
        <p:txBody>
          <a:bodyPr/>
          <a:lstStyle/>
          <a:p>
            <a:pPr indent="457932" algn="just"/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Нефтесервисная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специализация Тюмени связана с развитием  предприятий, ориентированных на выпуск продукции для нефтегазовой отрасли.</a:t>
            </a:r>
            <a:endParaRPr lang="ru-RU" sz="1500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7932" algn="just"/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На тюменских площадках разместили современные производства ведущие мировые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нефтесервисные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компании.</a:t>
            </a:r>
          </a:p>
          <a:p>
            <a:pPr indent="457932" algn="just"/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Компанией «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Шлюмберже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» запущен завод по производству погружных электроцентробежных насосов, открыт Сибирский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Тренинговый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Центр. В мире у компании всего три учебных центра подобного уровня.</a:t>
            </a:r>
          </a:p>
          <a:p>
            <a:pPr indent="457932" algn="just"/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Американская компания «Бейкер 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Хьюз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организовала 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производства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нефтепогружного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силового кабеля и оборудования для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заканчивания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скважин.</a:t>
            </a:r>
          </a:p>
          <a:p>
            <a:pPr indent="457932" algn="just"/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На тюменском заводе «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Бентек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» производятся буровые установки, специально предназначенные для работы в сложных условиях Крайнего Севера.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5B9CD6-2812-45E8-B943-B70943085EDA}" type="slidenum">
              <a:rPr lang="ru-RU" smtClean="0"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22694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7475" y="180975"/>
            <a:ext cx="6492875" cy="48704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74655" y="5657171"/>
            <a:ext cx="6445333" cy="3910489"/>
          </a:xfrm>
        </p:spPr>
        <p:txBody>
          <a:bodyPr/>
          <a:lstStyle/>
          <a:p>
            <a:pPr indent="457932" algn="just"/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Нефтесервис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региона - это не только машиностроение, но и научные разработки. Все крупные нефтегазовые компании («Роснефть», «Газпром», «Лукойл», «Сургутнефтегаз» и другие) разместили в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г.Тюмени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свои научные центры.</a:t>
            </a:r>
          </a:p>
          <a:p>
            <a:pPr indent="457932" algn="just"/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Сегодня научные организации исследуют Арктику, создают технологии ее освоения, разрабатывают передовые методы добычи полезных ископаемых – например, методы глубинного бурения.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5B9CD6-2812-45E8-B943-B70943085EDA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87178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09550" y="180975"/>
            <a:ext cx="6486525" cy="4865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26294" y="5554611"/>
            <a:ext cx="6579940" cy="4376789"/>
          </a:xfrm>
        </p:spPr>
        <p:txBody>
          <a:bodyPr/>
          <a:lstStyle/>
          <a:p>
            <a:pPr indent="457932" algn="just"/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Самое крупное предприятие  Тюменского промышленного узла -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Антипинский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нефтеперерабатывающий завод. Он  перерабатывает сырую нефть в дизельное топливо стандарта «Евро–5», прямогонный бензин, сжиженные углеводородные газы, нефтяной кокс, гранулированную серу.</a:t>
            </a:r>
          </a:p>
          <a:p>
            <a:pPr indent="457932" algn="just"/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Предприятие построено «с нуля», без опоры на активы и наследие советского прошлого. Первая технологическая очередь мощностью по переработке всего 400 тыс. тонн нефти была введена в эксплуатацию в 2006 году. Через 10 лет суммарная мощность переработки завода возросла больше чем в 20 раз - до 9 млн тонн нефти в год, а глубина переработки нефти достигла рекордной для отрасли отметки в 98%. </a:t>
            </a:r>
          </a:p>
          <a:p>
            <a:pPr indent="457932" algn="just"/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В 2018 году завод планирует начать производство высокооктановых бензинов стандарта «Евро-5».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5B9CD6-2812-45E8-B943-B70943085EDA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36966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22238" y="101600"/>
            <a:ext cx="6564312" cy="49228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-19270" y="5226866"/>
            <a:ext cx="6828021" cy="4470044"/>
          </a:xfrm>
        </p:spPr>
        <p:txBody>
          <a:bodyPr/>
          <a:lstStyle/>
          <a:p>
            <a:pPr indent="623296" algn="just"/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В основе развития промышленности – создание и применение новых технологий. </a:t>
            </a:r>
          </a:p>
          <a:p>
            <a:pPr indent="623296" algn="just"/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Ученные выделили несколько ключевых технологий, которые кардинальным образом повлияли на развитие мировой экономики и обусловили волны развития – технологические уклады. </a:t>
            </a:r>
            <a:r>
              <a:rPr lang="ru-RU" sz="15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Понятие «уклад» означает обустройство, установившийся </a:t>
            </a:r>
            <a:r>
              <a:rPr lang="ru-RU" sz="1500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порядок. </a:t>
            </a:r>
            <a:r>
              <a:rPr lang="ru-RU" sz="15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Технологический уклад - это уровень техники, технологии, образования, культуры, сложившийся в обществе в определенный момент времени. </a:t>
            </a:r>
          </a:p>
          <a:p>
            <a:pPr indent="623296" algn="just"/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Первым изобретением, изменившим ход мировой истории, считают водяной двигатель. Его применение при производстве тканей стало настоящей революцией и позволило перейти от ремесленного способа изготовления продукции (мелкотоварного) к промышленному (массовому). Т.е. </a:t>
            </a:r>
            <a:r>
              <a:rPr lang="ru-RU" sz="1500" b="1" dirty="0">
                <a:latin typeface="Arial" panose="020B0604020202020204" pitchFamily="34" charset="0"/>
                <a:cs typeface="Arial" panose="020B0604020202020204" pitchFamily="34" charset="0"/>
              </a:rPr>
              <a:t>первый технологический уклад </a:t>
            </a:r>
            <a:r>
              <a:rPr lang="ru-RU" sz="15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(1785 – 1835), 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основывался на новых технологиях в текстильной промышленности, использовании энергии воды. Хотя в это время уже имелись паровые машины, но широкого использования они ещё не получили.</a:t>
            </a:r>
          </a:p>
          <a:p>
            <a:pPr indent="623296" algn="just"/>
            <a:endParaRPr lang="ru-RU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7751C4-A7DD-4A2D-944A-0630808DC758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49353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57163" y="177800"/>
            <a:ext cx="6456362" cy="48418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48397" y="5222204"/>
            <a:ext cx="6630093" cy="4460050"/>
          </a:xfrm>
        </p:spPr>
        <p:txBody>
          <a:bodyPr/>
          <a:lstStyle/>
          <a:p>
            <a:pPr indent="457932" algn="just"/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В 2013 году в городе Тюмени начал работу металлургический завод «Электросталь Тюмени» компании «УГМК-Сталь». Его мощность - 550 тыс. тонн металлопроката в год. Новый завод стал первым металлургическим предприятием в регионе и событием года в российской металлургии.</a:t>
            </a:r>
          </a:p>
          <a:p>
            <a:pPr indent="457932" algn="just"/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Завод выпускает углеродистую, легированную, конструкционную и арматурную сталь. Его продукция используется в строительстве и машиностроении, в том числе в автомобильной промышленности.</a:t>
            </a:r>
          </a:p>
          <a:p>
            <a:pPr indent="457932" algn="just"/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Осенью 2016 года предприятие выпустило первую миллионную тонну стали.</a:t>
            </a:r>
          </a:p>
          <a:p>
            <a:endParaRPr lang="ru-RU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5B9CD6-2812-45E8-B943-B70943085EDA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249126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49225" y="147638"/>
            <a:ext cx="6508750" cy="488156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79969" y="5586413"/>
            <a:ext cx="6486527" cy="3867384"/>
          </a:xfrm>
        </p:spPr>
        <p:txBody>
          <a:bodyPr/>
          <a:lstStyle/>
          <a:p>
            <a:pPr indent="457932" algn="just"/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В регионе возрождено стекольное производство. </a:t>
            </a:r>
          </a:p>
          <a:p>
            <a:pPr indent="457932" algn="just"/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2011 года в поселке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Богандинский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работает завод 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Стеклотех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производству тары из бесцветного и цветного стекла для напитков и пищевых 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продуктов.</a:t>
            </a:r>
            <a:endParaRPr lang="ru-RU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7932" algn="just"/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Это единственное высокотехнологичное предприятие по производству стеклотары в Уральском федеральном округе.</a:t>
            </a:r>
          </a:p>
          <a:p>
            <a:pPr indent="457932" algn="just"/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Производственная мощность завода - 300 млн бутылок в год. Если все эти бутылки поставить одну к другой, то они закроют всю сухопутную границу России в 14,5 тыс. км.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5B9CD6-2812-45E8-B943-B70943085EDA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050515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55600" y="192088"/>
            <a:ext cx="6164263" cy="46228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58133" y="4820233"/>
            <a:ext cx="6760189" cy="5111167"/>
          </a:xfrm>
        </p:spPr>
        <p:txBody>
          <a:bodyPr/>
          <a:lstStyle/>
          <a:p>
            <a:pPr indent="451571" algn="just">
              <a:lnSpc>
                <a:spcPct val="90000"/>
              </a:lnSpc>
            </a:pPr>
            <a:r>
              <a:rPr lang="ru-RU" sz="1450" dirty="0">
                <a:latin typeface="Arial" panose="020B0604020202020204" pitchFamily="34" charset="0"/>
                <a:cs typeface="Arial" panose="020B0604020202020204" pitchFamily="34" charset="0"/>
              </a:rPr>
              <a:t>Тюменская область – один из лидеров среди субъектов России по объему строительных работ и по вводу жилья на одного жителя. Это было бы невозможно, если бы в области не производились строительные материалы.</a:t>
            </a:r>
          </a:p>
          <a:p>
            <a:pPr indent="451571" algn="just">
              <a:lnSpc>
                <a:spcPct val="90000"/>
              </a:lnSpc>
            </a:pPr>
            <a:r>
              <a:rPr lang="ru-RU" sz="1450" dirty="0">
                <a:latin typeface="Arial" panose="020B0604020202020204" pitchFamily="34" charset="0"/>
                <a:cs typeface="Arial" panose="020B0604020202020204" pitchFamily="34" charset="0"/>
              </a:rPr>
              <a:t>В Тюмени выпускаются:</a:t>
            </a:r>
          </a:p>
          <a:p>
            <a:pPr indent="451571" algn="just">
              <a:lnSpc>
                <a:spcPct val="90000"/>
              </a:lnSpc>
              <a:buFontTx/>
              <a:buChar char="-"/>
            </a:pPr>
            <a:r>
              <a:rPr lang="ru-RU" sz="1450" dirty="0">
                <a:latin typeface="Arial" panose="020B0604020202020204" pitchFamily="34" charset="0"/>
                <a:cs typeface="Arial" panose="020B0604020202020204" pitchFamily="34" charset="0"/>
              </a:rPr>
              <a:t>железо-бетонные изделия</a:t>
            </a:r>
            <a:r>
              <a:rPr lang="ru-RU" sz="145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5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(«Завод ЖБИ 5», «Завод ЖБИ-3», «Тюменский завод ЖБИ-1», «ЖБИ-</a:t>
            </a:r>
            <a:r>
              <a:rPr lang="ru-RU" sz="145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Промжелдортранс</a:t>
            </a:r>
            <a:r>
              <a:rPr lang="ru-RU" sz="145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«Мостоотряд-36», «ТДСК» и др.);</a:t>
            </a:r>
          </a:p>
          <a:p>
            <a:pPr indent="451571" algn="just">
              <a:lnSpc>
                <a:spcPct val="90000"/>
              </a:lnSpc>
              <a:buFontTx/>
              <a:buChar char="-"/>
            </a:pPr>
            <a:r>
              <a:rPr lang="ru-RU" sz="145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50" dirty="0">
                <a:latin typeface="Arial" panose="020B0604020202020204" pitchFamily="34" charset="0"/>
                <a:cs typeface="Arial" panose="020B0604020202020204" pitchFamily="34" charset="0"/>
              </a:rPr>
              <a:t>стеновые материалы </a:t>
            </a:r>
            <a:r>
              <a:rPr lang="ru-RU" sz="145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(силикатный и керамический кирпич, газобетонные блоки – «Инвест-силикат-</a:t>
            </a:r>
            <a:r>
              <a:rPr lang="ru-RU" sz="145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стройсервис</a:t>
            </a:r>
            <a:r>
              <a:rPr lang="ru-RU" sz="145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«</a:t>
            </a:r>
            <a:r>
              <a:rPr lang="ru-RU" sz="145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Винзилинский</a:t>
            </a:r>
            <a:r>
              <a:rPr lang="ru-RU" sz="145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завод керамических стеновых материалов», «Комбинат строительных материалов», «</a:t>
            </a:r>
            <a:r>
              <a:rPr lang="ru-RU" sz="145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Богандинский</a:t>
            </a:r>
            <a:r>
              <a:rPr lang="ru-RU" sz="145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кирпичный завод»);</a:t>
            </a:r>
          </a:p>
          <a:p>
            <a:pPr indent="451571" algn="just">
              <a:lnSpc>
                <a:spcPct val="90000"/>
              </a:lnSpc>
              <a:buFontTx/>
              <a:buChar char="-"/>
            </a:pPr>
            <a:r>
              <a:rPr lang="ru-RU" sz="145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50" dirty="0">
                <a:latin typeface="Arial" panose="020B0604020202020204" pitchFamily="34" charset="0"/>
                <a:cs typeface="Arial" panose="020B0604020202020204" pitchFamily="34" charset="0"/>
              </a:rPr>
              <a:t>теплоизоляционные материалы </a:t>
            </a:r>
            <a:r>
              <a:rPr lang="ru-RU" sz="145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(«КНАУФ </a:t>
            </a:r>
            <a:r>
              <a:rPr lang="ru-RU" sz="145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Инсулейшн</a:t>
            </a:r>
            <a:r>
              <a:rPr lang="ru-RU" sz="145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Тюмень», «</a:t>
            </a:r>
            <a:r>
              <a:rPr lang="ru-RU" sz="145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СибСтрой</a:t>
            </a:r>
            <a:r>
              <a:rPr lang="ru-RU" sz="145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-Экология»), </a:t>
            </a:r>
          </a:p>
          <a:p>
            <a:pPr indent="451571" algn="just">
              <a:lnSpc>
                <a:spcPct val="90000"/>
              </a:lnSpc>
              <a:buFontTx/>
              <a:buChar char="-"/>
            </a:pPr>
            <a:r>
              <a:rPr lang="ru-RU" sz="1450" dirty="0">
                <a:latin typeface="Arial" panose="020B0604020202020204" pitchFamily="34" charset="0"/>
                <a:cs typeface="Arial" panose="020B0604020202020204" pitchFamily="34" charset="0"/>
              </a:rPr>
              <a:t>сухие строительные смеси </a:t>
            </a:r>
            <a:r>
              <a:rPr lang="ru-RU" sz="145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(«Эм-Си </a:t>
            </a:r>
            <a:r>
              <a:rPr lang="ru-RU" sz="145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Баухеми</a:t>
            </a:r>
            <a:r>
              <a:rPr lang="ru-RU" sz="145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»). </a:t>
            </a:r>
          </a:p>
          <a:p>
            <a:pPr indent="451571" algn="just">
              <a:lnSpc>
                <a:spcPct val="90000"/>
              </a:lnSpc>
            </a:pPr>
            <a:r>
              <a:rPr lang="ru-RU" sz="1450" dirty="0">
                <a:latin typeface="Arial" panose="020B0604020202020204" pitchFamily="34" charset="0"/>
                <a:cs typeface="Arial" panose="020B0604020202020204" pitchFamily="34" charset="0"/>
              </a:rPr>
              <a:t>Предприятия стройиндустрии модернизируются и осваивают выпуск новой продукции. Например, компания «КНАУФ </a:t>
            </a:r>
            <a:r>
              <a:rPr lang="ru-RU" sz="1450" dirty="0" err="1">
                <a:latin typeface="Arial" panose="020B0604020202020204" pitchFamily="34" charset="0"/>
                <a:cs typeface="Arial" panose="020B0604020202020204" pitchFamily="34" charset="0"/>
              </a:rPr>
              <a:t>Инсулейшн</a:t>
            </a:r>
            <a:r>
              <a:rPr lang="ru-RU" sz="1450" dirty="0">
                <a:latin typeface="Arial" panose="020B0604020202020204" pitchFamily="34" charset="0"/>
                <a:cs typeface="Arial" panose="020B0604020202020204" pitchFamily="34" charset="0"/>
              </a:rPr>
              <a:t>» - один из мировых лидеров в области производства утеплителей –  провела реконструкцию завода «ТИСМА» и стала выпускать тепло- и звукоизоляцию по инновационной технологии - без использования вредных смол.</a:t>
            </a:r>
          </a:p>
          <a:p>
            <a:pPr indent="451571" algn="just">
              <a:lnSpc>
                <a:spcPct val="90000"/>
              </a:lnSpc>
            </a:pPr>
            <a:endParaRPr lang="ru-RU" sz="14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1571" algn="just">
              <a:lnSpc>
                <a:spcPct val="90000"/>
              </a:lnSpc>
            </a:pPr>
            <a:r>
              <a:rPr lang="ru-RU" sz="145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 обсуждали применение пластиков. Как вы считаете, как их можно использовать в строительстве?</a:t>
            </a:r>
          </a:p>
          <a:p>
            <a:pPr indent="542204" algn="just"/>
            <a:r>
              <a:rPr lang="ru-RU" sz="1450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мнения участников</a:t>
            </a:r>
            <a:r>
              <a:rPr lang="ru-RU" sz="1450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50" i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1571" algn="just">
              <a:lnSpc>
                <a:spcPct val="90000"/>
              </a:lnSpc>
            </a:pPr>
            <a:r>
              <a:rPr lang="ru-RU" sz="14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5B9CD6-2812-45E8-B943-B70943085EDA}" type="slidenum">
              <a:rPr lang="ru-RU" smtClean="0"/>
              <a:t>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815670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57175" y="80963"/>
            <a:ext cx="6357938" cy="4768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213486" y="5034668"/>
            <a:ext cx="6442231" cy="4896732"/>
          </a:xfrm>
        </p:spPr>
        <p:txBody>
          <a:bodyPr/>
          <a:lstStyle/>
          <a:p>
            <a:pPr indent="457932" algn="just"/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В Тюмени действуют предприятия деревообработки, мебельной промышленности, по производству материалов, оборудования и комплектующих для этих производств.</a:t>
            </a:r>
          </a:p>
          <a:p>
            <a:pPr indent="457932" algn="just"/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Флагман отрасли - «Тюменский фанерный завод». Он выпускает фанеру международного стандарта и известен далеко за пределами России. Более 75% выпускаемой фанеры завод экспортирует в порядка 40 стран мира.</a:t>
            </a:r>
            <a:endParaRPr lang="ru-RU" sz="1500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7932" algn="just"/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В отрасли также работают: завод по производству декоративных покрытий для мебельной индустрии «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Шаттдекор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», предприятия по производству мебели («Заречье»), пиломатериалов и цементно-стружечных плит («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Сибжилстрой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»).</a:t>
            </a:r>
          </a:p>
          <a:p>
            <a:pPr indent="542204" algn="just"/>
            <a:endParaRPr lang="ru-RU" sz="1600" b="1" dirty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7932" algn="just"/>
            <a:endParaRPr lang="ru-RU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5B9CD6-2812-45E8-B943-B70943085EDA}" type="slidenum">
              <a:rPr lang="ru-RU" smtClean="0"/>
              <a:t>23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783914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9075" y="122238"/>
            <a:ext cx="6454775" cy="48402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210235" y="4963981"/>
            <a:ext cx="6472694" cy="3910489"/>
          </a:xfrm>
        </p:spPr>
        <p:txBody>
          <a:bodyPr/>
          <a:lstStyle/>
          <a:p>
            <a:pPr indent="542204" algn="just"/>
            <a:r>
              <a:rPr lang="ru-RU" sz="15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знаете ли вы из чего, например, делают доски для сноуборда?</a:t>
            </a:r>
          </a:p>
          <a:p>
            <a:pPr indent="542204" algn="just"/>
            <a:endParaRPr lang="ru-RU" sz="1500" b="1" dirty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42204" algn="just"/>
            <a:r>
              <a:rPr lang="ru-RU" sz="15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Россия занимает четвертое место в мире по продажам сноубордов, а делают ли их в России?</a:t>
            </a:r>
          </a:p>
          <a:p>
            <a:pPr indent="542204" algn="just"/>
            <a:r>
              <a:rPr lang="ru-RU" sz="15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вы думаете, возможно ли их делать в Тюменской области? У нас для этого есть все?</a:t>
            </a:r>
          </a:p>
          <a:p>
            <a:pPr indent="542204" algn="just"/>
            <a:endParaRPr lang="ru-RU" sz="1500" b="1" dirty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42204" algn="just"/>
            <a:r>
              <a:rPr lang="ru-RU" sz="15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смогли бы мы делать лучшие в мире доски для сноуборда?</a:t>
            </a:r>
          </a:p>
          <a:p>
            <a:pPr indent="542204" algn="just"/>
            <a:r>
              <a:rPr lang="ru-RU" sz="1500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мнения участников</a:t>
            </a:r>
            <a:r>
              <a:rPr lang="ru-RU" sz="1500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500" i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5B9CD6-2812-45E8-B943-B70943085EDA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32762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01638" y="107950"/>
            <a:ext cx="5981700" cy="44862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81065" y="4685900"/>
            <a:ext cx="6623442" cy="5131223"/>
          </a:xfrm>
        </p:spPr>
        <p:txBody>
          <a:bodyPr/>
          <a:lstStyle/>
          <a:p>
            <a:pPr indent="542204" algn="just" defTabSz="915863">
              <a:defRPr/>
            </a:pP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Новая для области и перспективная отрасль промышленности – биотехнологии.</a:t>
            </a:r>
          </a:p>
          <a:p>
            <a:pPr indent="542204" algn="just" defTabSz="915863">
              <a:defRPr/>
            </a:pP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Завод по глубокой переработке зерна «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АминоСиб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» в Ишиме, крупный производитель аминокислот в России </a:t>
            </a:r>
            <a:r>
              <a:rPr lang="ru-RU" sz="15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(всего в России два таких производства, в т.ч. в Белгородской области)  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- дочернее предприятие агрохолдинга «Юбилейный», открыт в конце 2017 года. </a:t>
            </a:r>
          </a:p>
          <a:p>
            <a:pPr indent="542204" algn="just">
              <a:defRPr/>
            </a:pP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Мощность предприятия -   переработка в год более 120 тыс. тонн пшеницы. Если бы мы захотели погрузить в вагоны все зерно, которое завод перерабатывает за год, то понадобилось бы 1715 вагонов.</a:t>
            </a:r>
          </a:p>
          <a:p>
            <a:pPr indent="542204" algn="just" defTabSz="915863">
              <a:defRPr/>
            </a:pP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Продукция завода - это аминокислота лизин, клейковина, кормовые добавки и спирт. </a:t>
            </a:r>
          </a:p>
          <a:p>
            <a:pPr indent="542204" algn="just" defTabSz="915863">
              <a:defRPr/>
            </a:pP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Мощности завода «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АминоСиб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» позволят удовлетворить 40% спроса всего российского рынка в лизине.</a:t>
            </a:r>
          </a:p>
          <a:p>
            <a:pPr indent="542204" algn="just" defTabSz="915863">
              <a:defRPr/>
            </a:pPr>
            <a:endParaRPr lang="ru-RU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42204" algn="just"/>
            <a:r>
              <a:rPr lang="ru-RU" sz="16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где и для чего используют лизин?</a:t>
            </a:r>
          </a:p>
          <a:p>
            <a:pPr indent="542204" algn="just"/>
            <a:r>
              <a:rPr lang="ru-RU" sz="1600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мнения участников</a:t>
            </a:r>
            <a:r>
              <a:rPr lang="ru-RU" sz="1600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i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5B9CD6-2812-45E8-B943-B70943085EDA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694130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74625" y="115888"/>
            <a:ext cx="6403975" cy="48037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64183" y="5338482"/>
            <a:ext cx="6478905" cy="4397189"/>
          </a:xfrm>
        </p:spPr>
        <p:txBody>
          <a:bodyPr/>
          <a:lstStyle/>
          <a:p>
            <a:pPr indent="543794" algn="just"/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Лизин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 — одна из незаменимых аминокислот, применяется в сельском хозяйстве – в животноводстве. </a:t>
            </a:r>
          </a:p>
          <a:p>
            <a:pPr indent="543794" algn="just"/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Используя лизин в качестве кормовой добавки, можно значительно увеличить надои молока, привес животных и птиц  повысить яйценоскость кур. </a:t>
            </a:r>
          </a:p>
          <a:p>
            <a:pPr indent="543794" algn="just"/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Очень важно, что его применение безопасно и для животных и для потребителей продукции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543794" algn="just"/>
            <a:endParaRPr lang="ru-RU" sz="1500" b="1" dirty="0" smtClean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43794" algn="just"/>
            <a:endParaRPr lang="ru-RU" sz="15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43794" algn="just"/>
            <a:r>
              <a:rPr lang="ru-RU" sz="15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в каких сферах, для чего еще можно применять биотехнологии?</a:t>
            </a:r>
          </a:p>
          <a:p>
            <a:pPr indent="543794" algn="just"/>
            <a:r>
              <a:rPr lang="ru-RU" sz="1400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мнения участников</a:t>
            </a:r>
            <a:r>
              <a:rPr lang="ru-RU" sz="1400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i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algn="just">
              <a:buAutoNum type="arabicPeriod"/>
            </a:pPr>
            <a:endParaRPr lang="ru-RU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7751C4-A7DD-4A2D-944A-0630808DC758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620916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39738" y="0"/>
            <a:ext cx="5940425" cy="44545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" y="4583723"/>
            <a:ext cx="6819900" cy="5232613"/>
          </a:xfrm>
        </p:spPr>
        <p:txBody>
          <a:bodyPr/>
          <a:lstStyle/>
          <a:p>
            <a:pPr indent="457932" algn="just"/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Один из важнейших секторов промышленности, продукцию которой мы потребляем каждый день – пищевая промышленность.</a:t>
            </a:r>
          </a:p>
          <a:p>
            <a:pPr indent="457932" algn="just"/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Производство молока и молочных продуктов получило развитие в области ещё в довоенное время. Молочный комбинат «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Ситниковский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»  основан в 1932 году и стал первым в Советском Союзе заводом по производству сгущенного молока. В 30-е годы также начали работать заводы в Тюмени и Ялуторовске.</a:t>
            </a:r>
          </a:p>
          <a:p>
            <a:pPr indent="457932" algn="just"/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Около 60% всего молока-сырья в области закупают и перерабатывают завод компании «ДАНОН» в Ялуторовске и компания «Золотые луга» на молочных комбинатах «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Ишимский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» и «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Ситниковский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». </a:t>
            </a:r>
          </a:p>
          <a:p>
            <a:pPr indent="457932" algn="just"/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Тюменцам также хорошо знакома продукция компании «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Тюменьмолоко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». </a:t>
            </a:r>
          </a:p>
          <a:p>
            <a:pPr indent="457932" algn="just"/>
            <a:endParaRPr lang="ru-RU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529029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68288" y="261938"/>
            <a:ext cx="6235700" cy="46767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96161" y="5109445"/>
            <a:ext cx="6579941" cy="4360759"/>
          </a:xfrm>
        </p:spPr>
        <p:txBody>
          <a:bodyPr/>
          <a:lstStyle/>
          <a:p>
            <a:pPr indent="457932" algn="just"/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Скотоводство и переработка мяса — одно из древнейших занятий человечества. И сегодня мы не обходимся без мяса и мясопродуктов. Его переработкой в области занимается множество предприятий. Самые крупные – в Ялуторовске и Ишиме. </a:t>
            </a:r>
          </a:p>
          <a:p>
            <a:pPr indent="457932" algn="just"/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Мясокомбинат «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Ялуторовский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» начал свою историю с 1953 года. Ежемесячно комбинат производит до 500 тонн различных мясопродуктов – колбасных изделий и деликатесов, полуфабрикатов, консервов,  кормов для животных. Продукция мясокомбината неоднократно  получала призы за качество на всероссийских и международных выставках.</a:t>
            </a:r>
          </a:p>
          <a:p>
            <a:pPr indent="457932" algn="just"/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В городе Ишиме в составе Агрохолдинга «Юбилейный» работает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Ишимский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мясокомбинат. Он выпускает около 200 наименований продукции из мяса свинины. Агрохолдинг «Юбилейный» занимает 6 место в Национальном бизнес-рейтинге ведущих предприятий Российской Федерации по разведению свиней.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3864611" y="9363939"/>
            <a:ext cx="2955290" cy="498294"/>
          </a:xfrm>
        </p:spPr>
        <p:txBody>
          <a:bodyPr/>
          <a:lstStyle/>
          <a:p>
            <a:fld id="{075B9CD6-2812-45E8-B943-B70943085EDA}" type="slidenum">
              <a:rPr lang="ru-RU" smtClean="0"/>
              <a:t>28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192336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7475" y="133350"/>
            <a:ext cx="6351588" cy="47640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" y="4991165"/>
            <a:ext cx="6818321" cy="4824227"/>
          </a:xfrm>
        </p:spPr>
        <p:txBody>
          <a:bodyPr/>
          <a:lstStyle/>
          <a:p>
            <a:pPr indent="457932" algn="just"/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Отрасль птицеводства в Тюменской области представлена тремя птицефабриками в Тюменском районе и предприятием по производству индейки в Юргинском районе «Абсолют-Агро».</a:t>
            </a:r>
          </a:p>
          <a:p>
            <a:pPr indent="457932" algn="just"/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Птицефабрики не случайно расположились вблизи областного центра. Это рынок сбыта со стабильно высоким спросом, а зерно из близлежащих районов обеспечивает кормовую базу отрасли. </a:t>
            </a:r>
          </a:p>
          <a:p>
            <a:pPr indent="457932" algn="just"/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Птицефабрика «ПРОДО Тюменский бройлер» выращивает кур-бройлеров мясного направления. </a:t>
            </a:r>
          </a:p>
          <a:p>
            <a:pPr indent="457932" algn="just"/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Птицефабрика «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Боровская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» имени А.А. Созонова и  Птицефабрика «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Пышминская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» специализируются на яичном направлении.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5B9CD6-2812-45E8-B943-B70943085EDA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79132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60350" y="115888"/>
            <a:ext cx="6372225" cy="47783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01095" y="5108745"/>
            <a:ext cx="6717227" cy="4573509"/>
          </a:xfrm>
        </p:spPr>
        <p:txBody>
          <a:bodyPr/>
          <a:lstStyle/>
          <a:p>
            <a:pPr indent="543794" algn="just"/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А как шло становление  промышленности в 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Тюменской 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области?  </a:t>
            </a:r>
            <a:endParaRPr lang="ru-RU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43794" algn="just"/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Сибиряки всегда были 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предприимчивыми и умелыми людьми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. Сам климат – быстротечное лето и холодные долгие зимы, заставлял наших предков организовывать свой труд так, чтобы все успевать и не в чем не нуждаться.</a:t>
            </a:r>
          </a:p>
          <a:p>
            <a:pPr indent="543794" algn="just"/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До восемнадцатого века производством товаров для местного тюменского рынка и торговли занимались ремесленники. Первые промышленные предприятия производили пиломатериал для строительства, изделия из кожи, масло,  топили сало, варили мыло, отливали колокола.</a:t>
            </a:r>
          </a:p>
          <a:p>
            <a:pPr indent="543794" algn="just"/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В XIX веке Тюмень, Тобольск, Ишим развиваются  как промышленные центры Тобольской губернии. В 1913 году  на ее территории насчитывалось более  1 тысячи 600 предприятий, в том числе 53 крупных завода и фабрики. </a:t>
            </a:r>
          </a:p>
          <a:p>
            <a:pPr indent="543794" algn="just"/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Работала судоверфь, чугунолитейный, кожевенный, металлообрабатывающий, винокуренный, пивоваренный мыловаренный,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пимокатный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, водочный, маслобойный заводы, спичечная и писчебумажная фабрики.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5B9CD6-2812-45E8-B943-B70943085EDA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031033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19113" y="92075"/>
            <a:ext cx="6137275" cy="46037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86526" y="4916656"/>
            <a:ext cx="6458504" cy="4696429"/>
          </a:xfrm>
        </p:spPr>
        <p:txBody>
          <a:bodyPr/>
          <a:lstStyle/>
          <a:p>
            <a:pPr indent="457932" algn="just"/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Полезные и натуральные продукты из злаков - муку, крупы, хлопья, отруби, корма для животных производит компания «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Юнигрэйн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» в городе Ялуторовске. Это один из крупнейших переработчиков зерна в Тюменской области. </a:t>
            </a:r>
          </a:p>
          <a:p>
            <a:pPr indent="457932" algn="just" defTabSz="915863">
              <a:defRPr/>
            </a:pP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Крупные производители хлеба и выпечки - это Тюменский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хлебокомбинат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 и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хлебокомбинат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 «Абсолют» в поселке Боровский Тюменского района. </a:t>
            </a:r>
          </a:p>
          <a:p>
            <a:pPr indent="457932" algn="just" defTabSz="915863">
              <a:defRPr/>
            </a:pPr>
            <a:endParaRPr lang="ru-RU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7932" algn="just">
              <a:defRPr/>
            </a:pP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Торты, пирожные и хлебобулочные изделия для рынков Тюменской и Свердловской областей выпекает 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кондитерская 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компания «Бисквитный Двор».</a:t>
            </a:r>
          </a:p>
          <a:p>
            <a:pPr indent="457932" algn="just">
              <a:defRPr/>
            </a:pP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А замечательные конфеты и печенье  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производят 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 кондитерская фабрика «Слада» в городе Ишиме и кондитерская фабрика «Квартет» в городе Тюмени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indent="457932" algn="just">
              <a:defRPr/>
            </a:pP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В Тюменском районе компания «Ландис» производит натуральное и вкусное  мороженое.</a:t>
            </a:r>
          </a:p>
          <a:p>
            <a:pPr indent="457932" algn="just"/>
            <a:endParaRPr lang="ru-RU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3864611" y="9363939"/>
            <a:ext cx="2955290" cy="498294"/>
          </a:xfrm>
        </p:spPr>
        <p:txBody>
          <a:bodyPr/>
          <a:lstStyle/>
          <a:p>
            <a:fld id="{075B9CD6-2812-45E8-B943-B70943085EDA}" type="slidenum">
              <a:rPr lang="ru-RU" smtClean="0"/>
              <a:t>30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310094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09550" y="128588"/>
            <a:ext cx="6464300" cy="48482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67608" y="5263000"/>
            <a:ext cx="6681239" cy="4305718"/>
          </a:xfrm>
        </p:spPr>
        <p:txBody>
          <a:bodyPr/>
          <a:lstStyle/>
          <a:p>
            <a:pPr indent="542204" algn="just"/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Предприятия, о которых мы сегодня говорили – это значимая часть индустриальной базы области. Очень важно, чтобы все они развивались, внедряли новые технологии и производили продукцию, которая пользуется спросом. </a:t>
            </a:r>
          </a:p>
          <a:p>
            <a:pPr indent="542204" algn="just"/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Также важно, чтобы в области создавались новые предприятия, поэтому  область поддерживает инвестиционные проекты. </a:t>
            </a:r>
          </a:p>
          <a:p>
            <a:pPr indent="542204" algn="just"/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Для размещения новых производств в области уже работает три индустриальных парка: «Боровский» и</a:t>
            </a:r>
            <a:r>
              <a:rPr lang="ru-RU" sz="1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Богандинский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» в Тюменском районе, индустриально – логистический парк ДСК-500 в городе Тюмени. 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16 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резидентов создают на их площадках свои предприятия.</a:t>
            </a:r>
          </a:p>
          <a:p>
            <a:pPr indent="542204" algn="just"/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Правительство области помогает резидентам парков, снижая стоимость аренды земли и налоги, обеспечивая инфраструктурой. </a:t>
            </a:r>
          </a:p>
          <a:p>
            <a:pPr indent="542204" algn="just"/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Сеть индустриальных парков области развивается и места хватит для всех, кто хочет превратить свои идеи в реальный бизнес.</a:t>
            </a:r>
          </a:p>
          <a:p>
            <a:pPr indent="542204" algn="just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5B9CD6-2812-45E8-B943-B70943085EDA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257061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9688" y="3175"/>
            <a:ext cx="6656387" cy="4991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29266" y="5365405"/>
            <a:ext cx="6478418" cy="3324570"/>
          </a:xfrm>
        </p:spPr>
        <p:txBody>
          <a:bodyPr/>
          <a:lstStyle/>
          <a:p>
            <a:pPr indent="542204" algn="just"/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И возможности для тех, кто хочет превратить свои идеи в реальный бизнес, тоже есть.</a:t>
            </a:r>
          </a:p>
          <a:p>
            <a:pPr indent="542204" algn="just"/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В Тюменской области работает целая  инфраструктура:</a:t>
            </a:r>
          </a:p>
          <a:p>
            <a:pPr marL="171724" indent="-171724" algn="just">
              <a:buFontTx/>
              <a:buChar char="-"/>
            </a:pP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которая даст навыки в 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области программирования, робототехники,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агротехнологий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171724" indent="-171724" algn="just">
              <a:buFontTx/>
              <a:buChar char="-"/>
            </a:pP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поможет 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«встать на ноги» инновационному бизнесу;</a:t>
            </a:r>
          </a:p>
          <a:p>
            <a:pPr marL="171724" indent="-171724" algn="just">
              <a:buFontTx/>
              <a:buChar char="-"/>
            </a:pP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разъяснит премудрости 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предпринимательства. </a:t>
            </a:r>
          </a:p>
          <a:p>
            <a:pPr indent="542204" algn="just"/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Самое главное – чтобы у вас были 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знания, идеи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,  желание воплотить их в реальность – начать свое дело и свою историю! </a:t>
            </a:r>
          </a:p>
          <a:p>
            <a:pPr indent="542204" algn="just"/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А область в 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этом обязательно  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поможет.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7751C4-A7DD-4A2D-944A-0630808DC758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823675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3663" y="141288"/>
            <a:ext cx="6645275" cy="498316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0" y="5501256"/>
            <a:ext cx="6818322" cy="4329391"/>
          </a:xfrm>
        </p:spPr>
        <p:txBody>
          <a:bodyPr/>
          <a:lstStyle/>
          <a:p>
            <a:pPr indent="542204" algn="just"/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Тюменская область – 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регион-лидер. Мы ставим 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амбициозные 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цели и вместе их достигаем. 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Поэтому ваше мнение важно.</a:t>
            </a:r>
          </a:p>
          <a:p>
            <a:pPr indent="542204" algn="just"/>
            <a:r>
              <a:rPr lang="ru-RU" sz="15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вы думаете о настоящем и будущем Тюменской области?</a:t>
            </a:r>
          </a:p>
          <a:p>
            <a:pPr indent="542204" algn="just"/>
            <a:r>
              <a:rPr lang="ru-RU" sz="15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вы считаете - какие отрасли или производства нужно  развивать в Тюменской области? И почему? </a:t>
            </a:r>
          </a:p>
          <a:p>
            <a:pPr indent="542204" algn="just"/>
            <a:r>
              <a:rPr lang="ru-RU" sz="15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Связываете свое будущее с Тюменской областью</a:t>
            </a:r>
            <a:r>
              <a:rPr lang="ru-RU" sz="1500" b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indent="542204" algn="just"/>
            <a:r>
              <a:rPr lang="ru-RU" sz="1500" b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Каким делом </a:t>
            </a:r>
            <a:r>
              <a:rPr lang="ru-RU" sz="1500" b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почему хотели  </a:t>
            </a:r>
            <a:r>
              <a:rPr lang="ru-RU" sz="15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  заняться?</a:t>
            </a:r>
          </a:p>
          <a:p>
            <a:pPr indent="542204" algn="just"/>
            <a:r>
              <a:rPr lang="ru-RU" sz="1400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мнения участников</a:t>
            </a:r>
            <a:r>
              <a:rPr lang="ru-RU" sz="1400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i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42204" algn="just"/>
            <a:endParaRPr lang="ru-RU" sz="1500" b="1" dirty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5B9CD6-2812-45E8-B943-B70943085EDA}" type="slidenum">
              <a:rPr lang="ru-RU" smtClean="0"/>
              <a:t>33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02852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3663" y="152400"/>
            <a:ext cx="6592887" cy="49434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0" y="5192328"/>
            <a:ext cx="6818322" cy="4739073"/>
          </a:xfrm>
        </p:spPr>
        <p:txBody>
          <a:bodyPr/>
          <a:lstStyle/>
          <a:p>
            <a:pPr indent="532664" algn="just">
              <a:lnSpc>
                <a:spcPct val="95000"/>
              </a:lnSpc>
            </a:pP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В годы Великой Отечественной войны в города Тюменской области были эвакуированы более 20 заводов и фабрик из центральной России.</a:t>
            </a:r>
          </a:p>
          <a:p>
            <a:pPr indent="532664" algn="just">
              <a:lnSpc>
                <a:spcPct val="95000"/>
              </a:lnSpc>
            </a:pP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Областная промышленность перестроилась на выпуск оборонной продукции. </a:t>
            </a:r>
          </a:p>
          <a:p>
            <a:pPr indent="532664" algn="just">
              <a:lnSpc>
                <a:spcPct val="95000"/>
              </a:lnSpc>
            </a:pP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На станкостроительном заводе «Механик» было налажено производство мин, на судоверфи - боевых катеров, на овчинно-шубном заводе и сапоговаляльной фабрике - одежды и обуви для 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солдат, 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на Тюменском фанерном комбинате -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авиафанеры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, на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Ишимском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заводе автоприцепов - полевых кухонь.</a:t>
            </a:r>
          </a:p>
          <a:p>
            <a:pPr indent="532664" algn="just">
              <a:lnSpc>
                <a:spcPct val="95000"/>
              </a:lnSpc>
              <a:defRPr/>
            </a:pP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Замечательное проявление «тюменского характера» – легендарный поезд-баня. Необычный поезд был создан за двадцать пять дней. Все жители города приняли участие в его строительстве. Мясокомбинат сварил две тонны хозяйственного мыла, горожане собрали 500 комплектов белья, тысячу книг, пианино, два баяна, комплект струнных инструментов. ДОК «Красный Октябрь» изготовил и поставил всю банную мебель. Состав включал 10 вагонов: вагон-цистерну с водой, вагон-парильню, душевую, вагон-раздевалку,, клуб, где можно было отдохнуть, почитать, поиграть на музыкальных инструментах и вспомнить далекий дом. Через тюменскую баню на колесах прошло около миллиона бойцов. История этого состава по праву считается уникальной не только для Тюмени, но и для всей страны.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5B9CD6-2812-45E8-B943-B70943085EDA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23767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1763" y="152400"/>
            <a:ext cx="6491287" cy="48672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0" y="5019250"/>
            <a:ext cx="6818322" cy="4670232"/>
          </a:xfrm>
        </p:spPr>
        <p:txBody>
          <a:bodyPr/>
          <a:lstStyle/>
          <a:p>
            <a:pPr indent="532664" algn="just"/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С 1964 года, с открытием месторождений нефти и газа, началась новая страница в истории Тюменской промышленности - создание крупнейшего в мире нефтегазового комплекса. </a:t>
            </a:r>
          </a:p>
          <a:p>
            <a:pPr indent="532664" algn="just"/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Добыча нефти и газа – большой трудовой подвиг. А сибиряки – это 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созидатели, 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они привыкли рассчитывать на свои силы и в результате в Тюменской области возникли сильная строительная индустрия, машиностроение, были созданы научно-исследовательские и проектные институты, новые вузы. </a:t>
            </a:r>
            <a:endParaRPr lang="ru-RU" sz="1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2664" algn="just"/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Юг 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Тюменской 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области, 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поставляя оборудование, технологии, профессиональные 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кадры, внес 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огромный вклад в общее 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дело и 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получил развитие как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нефтесервисный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центр.</a:t>
            </a:r>
          </a:p>
          <a:p>
            <a:pPr indent="532664" algn="just"/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Нефть 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и газ большой Тюменской области  и сейчас обеспечивают надежные поступления в бюджет страны.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5B9CD6-2812-45E8-B943-B70943085EDA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56083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144463"/>
            <a:ext cx="6581775" cy="49371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81606" y="5538665"/>
            <a:ext cx="6680769" cy="4143588"/>
          </a:xfrm>
        </p:spPr>
        <p:txBody>
          <a:bodyPr/>
          <a:lstStyle/>
          <a:p>
            <a:pPr indent="532664" algn="just"/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Сегодня промышленность – это база экономики тюменского региона. </a:t>
            </a:r>
          </a:p>
          <a:p>
            <a:pPr indent="532664" algn="just"/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За последнее десятилетие создано порядка 40 новых крупных производств, 15 тысяч новых рабочих мест.</a:t>
            </a:r>
          </a:p>
          <a:p>
            <a:pPr indent="532664" algn="just"/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В структуре валового регионального продукта – в стоимости всех товаров и услуг, произведенных за год во всех отраслях экономики области,  доля промышленности возросла с 9 до более 30 процентов.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5B9CD6-2812-45E8-B943-B70943085EDA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6515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783" y="101600"/>
            <a:ext cx="6685972" cy="501409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65436" y="5487735"/>
            <a:ext cx="6555248" cy="4194517"/>
          </a:xfrm>
        </p:spPr>
        <p:txBody>
          <a:bodyPr/>
          <a:lstStyle/>
          <a:p>
            <a:pPr indent="543794" algn="just"/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В основе промышленности Тюменской области – три крупных промышленных узла. </a:t>
            </a:r>
          </a:p>
          <a:p>
            <a:pPr indent="543794" algn="just"/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Развитие </a:t>
            </a:r>
            <a:r>
              <a:rPr lang="ru-RU" sz="1500" b="1" dirty="0">
                <a:latin typeface="Arial" panose="020B0604020202020204" pitchFamily="34" charset="0"/>
                <a:cs typeface="Arial" panose="020B0604020202020204" pitchFamily="34" charset="0"/>
              </a:rPr>
              <a:t>Уватского промышленного узла 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основано на добыче нефти и попутного нефтяного газа в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Уватском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районе.</a:t>
            </a:r>
          </a:p>
          <a:p>
            <a:pPr indent="543794" algn="just" defTabSz="915863">
              <a:defRPr/>
            </a:pPr>
            <a:r>
              <a:rPr lang="ru-RU" sz="1500" b="1" dirty="0">
                <a:latin typeface="Arial" panose="020B0604020202020204" pitchFamily="34" charset="0"/>
                <a:cs typeface="Arial" panose="020B0604020202020204" pitchFamily="34" charset="0"/>
              </a:rPr>
              <a:t>Тобольский промышленный узел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сформировался на базе развития нефтегазохимии в городе Тобольске. </a:t>
            </a:r>
          </a:p>
          <a:p>
            <a:pPr indent="543794" algn="just">
              <a:defRPr/>
            </a:pP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В состав </a:t>
            </a:r>
            <a:r>
              <a:rPr lang="ru-RU" sz="1500" b="1" dirty="0">
                <a:latin typeface="Arial" panose="020B0604020202020204" pitchFamily="34" charset="0"/>
                <a:cs typeface="Arial" panose="020B0604020202020204" pitchFamily="34" charset="0"/>
              </a:rPr>
              <a:t>Тюменского промышленного узла 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входят предприятия разных отраслей экономики – нефтепереработки, нефтегазового машиностроения, металлургии и металлообработки, стройиндустрии, пищевой промышленности, деревообработки.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5B9CD6-2812-45E8-B943-B70943085EDA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1192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4775" y="144463"/>
            <a:ext cx="6650038" cy="498633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79748" y="5678724"/>
            <a:ext cx="6502696" cy="4003530"/>
          </a:xfrm>
        </p:spPr>
        <p:txBody>
          <a:bodyPr/>
          <a:lstStyle/>
          <a:p>
            <a:pPr indent="457932" algn="just"/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Развитие Уватского промышленного узла началось в 1992 году с 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получения 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первой нефти на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Кальчинском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месторождении.</a:t>
            </a:r>
          </a:p>
          <a:p>
            <a:pPr indent="457932" algn="just"/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В 2004 году к разведке и разработке месторождений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Уватской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провинции приступила компания «ТНК-ВР» (сейчас «Роснефть»). В 2009 году началась промышленная разработка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Урненского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Усть-Тегусского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месторождений. </a:t>
            </a:r>
          </a:p>
          <a:p>
            <a:pPr indent="457932" algn="just"/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Сегодня в состав Уватского проекта 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компании 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«Роснефть» включены 40 месторождений в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Уватском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районе, 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начала реализации проекта добыто уже более 80 млн тонн нефти. </a:t>
            </a:r>
            <a:endParaRPr lang="ru-RU" sz="1500" strike="sngStrik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7932" algn="just"/>
            <a:r>
              <a:rPr lang="ru-RU" sz="15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2016 году арсенал Уватского промышленного узла пополнился Южно-</a:t>
            </a:r>
            <a:r>
              <a:rPr lang="ru-RU" sz="15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Нюрымским</a:t>
            </a:r>
            <a:r>
              <a:rPr lang="ru-RU" sz="15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месторождением, давшим старт добыче нефти в регионе компанией «Сургутнефтегаз».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5B9CD6-2812-45E8-B943-B70943085EDA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57485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81025" y="149225"/>
            <a:ext cx="5927725" cy="44465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88230" y="4830830"/>
            <a:ext cx="6731669" cy="4922315"/>
          </a:xfrm>
        </p:spPr>
        <p:txBody>
          <a:bodyPr/>
          <a:lstStyle/>
          <a:p>
            <a:pPr indent="457932" algn="just"/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Большую часть нефтедобычи на юге Тюменской области обеспечивает компания «Роснефть». Сегодня компания 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разрабатывает 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на территории Уватского района 11 месторождений, три из которых введены в 2017 году </a:t>
            </a:r>
            <a:r>
              <a:rPr lang="ru-RU" sz="15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(Северо-</a:t>
            </a:r>
            <a:r>
              <a:rPr lang="ru-RU" sz="15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Тямкинское</a:t>
            </a:r>
            <a:r>
              <a:rPr lang="ru-RU" sz="15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5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Косухинское</a:t>
            </a:r>
            <a:r>
              <a:rPr lang="ru-RU" sz="15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Северо-</a:t>
            </a:r>
            <a:r>
              <a:rPr lang="ru-RU" sz="15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Тамаргинское</a:t>
            </a:r>
            <a:r>
              <a:rPr lang="ru-RU" sz="15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indent="457932" algn="just"/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Уватский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проект доказывает, что нефтедобыча может быть и экономичной, и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экологичной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.  Отличительная особенность разработки месторождений – это  бурение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суперкустов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, состоящих в среднем из 48 скважин </a:t>
            </a:r>
            <a:r>
              <a:rPr lang="ru-RU" sz="15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(обычно на российских нефтяных промыслах группируется 16-24 скважины в куст). 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Кустовой способ обустройства нефтяных скважин уменьшает инфраструктурные затраты, снижает нагрузки техногенного характера на экосистему, уменьшает экологические риски. </a:t>
            </a:r>
          </a:p>
          <a:p>
            <a:pPr indent="457932" algn="just"/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Попутный нефтяной газ в прошлом просто сжигался, загрязняя атмосферу, а сейчас он 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используется 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в качестве топлива на электростанциях, обеспечивая промыслы 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электроэнергией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. Такие электростанции уже работают на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Усть-Тегусском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Тямкинском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Протозановском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месторождениях. </a:t>
            </a:r>
          </a:p>
          <a:p>
            <a:pPr indent="457932" algn="just"/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Также используется уникальная технология утилизации буровых отходов путём их закачивания в пласт.</a:t>
            </a:r>
          </a:p>
          <a:p>
            <a:pPr indent="543794" algn="just"/>
            <a:endParaRPr lang="ru-RU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3150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1F40E-46F2-4FDA-8199-F316CED3BDA8}" type="datetimeFigureOut">
              <a:rPr lang="ru-RU" smtClean="0"/>
              <a:t>23.11.2018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07841-60C9-4789-81B2-2D4B0F28F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3574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1F40E-46F2-4FDA-8199-F316CED3BDA8}" type="datetimeFigureOut">
              <a:rPr lang="ru-RU" smtClean="0"/>
              <a:t>23.11.2018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07841-60C9-4789-81B2-2D4B0F28F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8848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1F40E-46F2-4FDA-8199-F316CED3BDA8}" type="datetimeFigureOut">
              <a:rPr lang="ru-RU" smtClean="0"/>
              <a:t>23.11.2018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07841-60C9-4789-81B2-2D4B0F28F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6204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1F40E-46F2-4FDA-8199-F316CED3BDA8}" type="datetimeFigureOut">
              <a:rPr lang="ru-RU" smtClean="0"/>
              <a:t>23.11.2018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07841-60C9-4789-81B2-2D4B0F28F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8406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1F40E-46F2-4FDA-8199-F316CED3BDA8}" type="datetimeFigureOut">
              <a:rPr lang="ru-RU" smtClean="0"/>
              <a:t>23.11.2018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07841-60C9-4789-81B2-2D4B0F28F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2844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1F40E-46F2-4FDA-8199-F316CED3BDA8}" type="datetimeFigureOut">
              <a:rPr lang="ru-RU" smtClean="0"/>
              <a:t>23.11.2018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07841-60C9-4789-81B2-2D4B0F28F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3840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1F40E-46F2-4FDA-8199-F316CED3BDA8}" type="datetimeFigureOut">
              <a:rPr lang="ru-RU" smtClean="0"/>
              <a:t>23.11.2018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07841-60C9-4789-81B2-2D4B0F28F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940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1F40E-46F2-4FDA-8199-F316CED3BDA8}" type="datetimeFigureOut">
              <a:rPr lang="ru-RU" smtClean="0"/>
              <a:t>23.11.2018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07841-60C9-4789-81B2-2D4B0F28F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7436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1F40E-46F2-4FDA-8199-F316CED3BDA8}" type="datetimeFigureOut">
              <a:rPr lang="ru-RU" smtClean="0"/>
              <a:t>23.11.2018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07841-60C9-4789-81B2-2D4B0F28F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98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1F40E-46F2-4FDA-8199-F316CED3BDA8}" type="datetimeFigureOut">
              <a:rPr lang="ru-RU" smtClean="0"/>
              <a:t>23.11.2018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07841-60C9-4789-81B2-2D4B0F28F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585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1F40E-46F2-4FDA-8199-F316CED3BDA8}" type="datetimeFigureOut">
              <a:rPr lang="ru-RU" smtClean="0"/>
              <a:t>23.11.2018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07841-60C9-4789-81B2-2D4B0F28F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7997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31F40E-46F2-4FDA-8199-F316CED3BDA8}" type="datetimeFigureOut">
              <a:rPr lang="ru-RU" smtClean="0"/>
              <a:t>23.11.2018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707841-60C9-4789-81B2-2D4B0F28F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0258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jpe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/><Relationship Id="rId3" Type="http://schemas.openxmlformats.org/officeDocument/2006/relationships/image" Target="../media/image65.jpeg"/><Relationship Id="rId7" Type="http://schemas.openxmlformats.org/officeDocument/2006/relationships/image" Target="../media/image6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67.jpeg"/><Relationship Id="rId4" Type="http://schemas.openxmlformats.org/officeDocument/2006/relationships/image" Target="../media/image66.jpeg"/><Relationship Id="rId9" Type="http://schemas.openxmlformats.org/officeDocument/2006/relationships/image" Target="../media/image7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jpeg"/><Relationship Id="rId3" Type="http://schemas.openxmlformats.org/officeDocument/2006/relationships/image" Target="../media/image76.png"/><Relationship Id="rId7" Type="http://schemas.openxmlformats.org/officeDocument/2006/relationships/image" Target="../media/image81.jpeg"/><Relationship Id="rId12" Type="http://schemas.openxmlformats.org/officeDocument/2006/relationships/image" Target="../media/image7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jpeg"/><Relationship Id="rId11" Type="http://schemas.openxmlformats.org/officeDocument/2006/relationships/image" Target="../media/image85.jpeg"/><Relationship Id="rId5" Type="http://schemas.openxmlformats.org/officeDocument/2006/relationships/image" Target="../media/image79.jpeg"/><Relationship Id="rId10" Type="http://schemas.openxmlformats.org/officeDocument/2006/relationships/image" Target="../media/image84.png"/><Relationship Id="rId4" Type="http://schemas.openxmlformats.org/officeDocument/2006/relationships/image" Target="../media/image78.jpeg"/><Relationship Id="rId9" Type="http://schemas.openxmlformats.org/officeDocument/2006/relationships/image" Target="../media/image83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jpeg"/><Relationship Id="rId3" Type="http://schemas.openxmlformats.org/officeDocument/2006/relationships/image" Target="../media/image86.jpeg"/><Relationship Id="rId7" Type="http://schemas.openxmlformats.org/officeDocument/2006/relationships/image" Target="../media/image9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jpeg"/><Relationship Id="rId5" Type="http://schemas.openxmlformats.org/officeDocument/2006/relationships/image" Target="../media/image88.jpeg"/><Relationship Id="rId4" Type="http://schemas.openxmlformats.org/officeDocument/2006/relationships/image" Target="../media/image87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100.jpeg"/><Relationship Id="rId3" Type="http://schemas.openxmlformats.org/officeDocument/2006/relationships/image" Target="../media/image92.png"/><Relationship Id="rId7" Type="http://schemas.openxmlformats.org/officeDocument/2006/relationships/image" Target="../media/image49.png"/><Relationship Id="rId12" Type="http://schemas.openxmlformats.org/officeDocument/2006/relationships/image" Target="../media/image9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png"/><Relationship Id="rId11" Type="http://schemas.openxmlformats.org/officeDocument/2006/relationships/image" Target="../media/image98.jpeg"/><Relationship Id="rId5" Type="http://schemas.openxmlformats.org/officeDocument/2006/relationships/image" Target="../media/image94.png"/><Relationship Id="rId15" Type="http://schemas.openxmlformats.org/officeDocument/2006/relationships/image" Target="../media/image102.jpeg"/><Relationship Id="rId10" Type="http://schemas.openxmlformats.org/officeDocument/2006/relationships/image" Target="../media/image97.gif"/><Relationship Id="rId4" Type="http://schemas.openxmlformats.org/officeDocument/2006/relationships/image" Target="../media/image93.png"/><Relationship Id="rId9" Type="http://schemas.openxmlformats.org/officeDocument/2006/relationships/image" Target="../media/image96.jpeg"/><Relationship Id="rId14" Type="http://schemas.openxmlformats.org/officeDocument/2006/relationships/image" Target="../media/image10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cid:image006.png@01D3F1F4.BB269AE0" TargetMode="External"/><Relationship Id="rId13" Type="http://schemas.openxmlformats.org/officeDocument/2006/relationships/image" Target="../media/image107.png"/><Relationship Id="rId18" Type="http://schemas.openxmlformats.org/officeDocument/2006/relationships/image" Target="../media/image94.png"/><Relationship Id="rId26" Type="http://schemas.openxmlformats.org/officeDocument/2006/relationships/image" Target="../media/image100.jpeg"/><Relationship Id="rId3" Type="http://schemas.openxmlformats.org/officeDocument/2006/relationships/image" Target="../media/image92.png"/><Relationship Id="rId21" Type="http://schemas.openxmlformats.org/officeDocument/2006/relationships/image" Target="../media/image47.png"/><Relationship Id="rId7" Type="http://schemas.openxmlformats.org/officeDocument/2006/relationships/image" Target="../media/image104.png"/><Relationship Id="rId12" Type="http://schemas.openxmlformats.org/officeDocument/2006/relationships/image" Target="cid:image002.png@01D3F1F4.BB269AE0" TargetMode="External"/><Relationship Id="rId17" Type="http://schemas.openxmlformats.org/officeDocument/2006/relationships/image" Target="cid:image003.png@01D3F1F4.BB269AE0" TargetMode="External"/><Relationship Id="rId25" Type="http://schemas.openxmlformats.org/officeDocument/2006/relationships/image" Target="../media/image99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42.png"/><Relationship Id="rId20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cid:image005.jpg@01D3F1F4.BB269AE0" TargetMode="External"/><Relationship Id="rId11" Type="http://schemas.openxmlformats.org/officeDocument/2006/relationships/image" Target="../media/image106.png"/><Relationship Id="rId24" Type="http://schemas.openxmlformats.org/officeDocument/2006/relationships/image" Target="../media/image98.jpeg"/><Relationship Id="rId5" Type="http://schemas.openxmlformats.org/officeDocument/2006/relationships/image" Target="../media/image103.jpeg"/><Relationship Id="rId15" Type="http://schemas.openxmlformats.org/officeDocument/2006/relationships/image" Target="../media/image109.png"/><Relationship Id="rId23" Type="http://schemas.openxmlformats.org/officeDocument/2006/relationships/image" Target="../media/image97.gif"/><Relationship Id="rId28" Type="http://schemas.openxmlformats.org/officeDocument/2006/relationships/image" Target="../media/image102.jpeg"/><Relationship Id="rId10" Type="http://schemas.openxmlformats.org/officeDocument/2006/relationships/image" Target="cid:image001.png@01D3F1F4.BB269AE0" TargetMode="External"/><Relationship Id="rId19" Type="http://schemas.openxmlformats.org/officeDocument/2006/relationships/image" Target="../media/image95.png"/><Relationship Id="rId4" Type="http://schemas.openxmlformats.org/officeDocument/2006/relationships/image" Target="../media/image93.png"/><Relationship Id="rId9" Type="http://schemas.openxmlformats.org/officeDocument/2006/relationships/image" Target="../media/image105.png"/><Relationship Id="rId14" Type="http://schemas.openxmlformats.org/officeDocument/2006/relationships/image" Target="../media/image108.png"/><Relationship Id="rId22" Type="http://schemas.openxmlformats.org/officeDocument/2006/relationships/image" Target="../media/image96.jpeg"/><Relationship Id="rId27" Type="http://schemas.openxmlformats.org/officeDocument/2006/relationships/image" Target="../media/image10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jpeg"/><Relationship Id="rId3" Type="http://schemas.openxmlformats.org/officeDocument/2006/relationships/image" Target="../media/image111.jpeg"/><Relationship Id="rId7" Type="http://schemas.openxmlformats.org/officeDocument/2006/relationships/image" Target="../media/image11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3.jpeg"/><Relationship Id="rId5" Type="http://schemas.openxmlformats.org/officeDocument/2006/relationships/image" Target="../media/image45.png"/><Relationship Id="rId10" Type="http://schemas.openxmlformats.org/officeDocument/2006/relationships/image" Target="../media/image90.jpeg"/><Relationship Id="rId4" Type="http://schemas.openxmlformats.org/officeDocument/2006/relationships/image" Target="../media/image112.jpeg"/><Relationship Id="rId9" Type="http://schemas.openxmlformats.org/officeDocument/2006/relationships/image" Target="../media/image116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3" Type="http://schemas.openxmlformats.org/officeDocument/2006/relationships/image" Target="../media/image117.png"/><Relationship Id="rId7" Type="http://schemas.openxmlformats.org/officeDocument/2006/relationships/image" Target="../media/image1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0.png"/><Relationship Id="rId11" Type="http://schemas.microsoft.com/office/2007/relationships/hdphoto" Target="../media/hdphoto7.wdp"/><Relationship Id="rId5" Type="http://schemas.openxmlformats.org/officeDocument/2006/relationships/image" Target="../media/image119.jpeg"/><Relationship Id="rId10" Type="http://schemas.openxmlformats.org/officeDocument/2006/relationships/image" Target="../media/image124.png"/><Relationship Id="rId4" Type="http://schemas.openxmlformats.org/officeDocument/2006/relationships/image" Target="../media/image118.jpeg"/><Relationship Id="rId9" Type="http://schemas.openxmlformats.org/officeDocument/2006/relationships/image" Target="../media/image12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13" Type="http://schemas.openxmlformats.org/officeDocument/2006/relationships/image" Target="../media/image135.png"/><Relationship Id="rId3" Type="http://schemas.openxmlformats.org/officeDocument/2006/relationships/image" Target="../media/image125.png"/><Relationship Id="rId7" Type="http://schemas.openxmlformats.org/officeDocument/2006/relationships/image" Target="../media/image129.jpeg"/><Relationship Id="rId12" Type="http://schemas.openxmlformats.org/officeDocument/2006/relationships/image" Target="../media/image134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1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8.png"/><Relationship Id="rId11" Type="http://schemas.openxmlformats.org/officeDocument/2006/relationships/image" Target="../media/image133.png"/><Relationship Id="rId5" Type="http://schemas.openxmlformats.org/officeDocument/2006/relationships/image" Target="../media/image127.png"/><Relationship Id="rId15" Type="http://schemas.openxmlformats.org/officeDocument/2006/relationships/image" Target="../media/image137.png"/><Relationship Id="rId10" Type="http://schemas.openxmlformats.org/officeDocument/2006/relationships/image" Target="../media/image132.png"/><Relationship Id="rId4" Type="http://schemas.openxmlformats.org/officeDocument/2006/relationships/image" Target="../media/image126.jpeg"/><Relationship Id="rId9" Type="http://schemas.openxmlformats.org/officeDocument/2006/relationships/image" Target="../media/image131.png"/><Relationship Id="rId14" Type="http://schemas.openxmlformats.org/officeDocument/2006/relationships/image" Target="../media/image13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eg"/><Relationship Id="rId7" Type="http://schemas.openxmlformats.org/officeDocument/2006/relationships/image" Target="../media/image14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5" Type="http://schemas.openxmlformats.org/officeDocument/2006/relationships/image" Target="../media/image55.png"/><Relationship Id="rId4" Type="http://schemas.openxmlformats.org/officeDocument/2006/relationships/image" Target="../media/image14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7.png"/><Relationship Id="rId5" Type="http://schemas.openxmlformats.org/officeDocument/2006/relationships/image" Target="../media/image146.jpeg"/><Relationship Id="rId4" Type="http://schemas.openxmlformats.org/officeDocument/2006/relationships/image" Target="../media/image14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4.png"/><Relationship Id="rId13" Type="http://schemas.openxmlformats.org/officeDocument/2006/relationships/image" Target="../media/image158.png"/><Relationship Id="rId18" Type="http://schemas.openxmlformats.org/officeDocument/2006/relationships/image" Target="../media/image162.jpeg"/><Relationship Id="rId3" Type="http://schemas.openxmlformats.org/officeDocument/2006/relationships/image" Target="../media/image149.png"/><Relationship Id="rId7" Type="http://schemas.openxmlformats.org/officeDocument/2006/relationships/image" Target="../media/image153.png"/><Relationship Id="rId12" Type="http://schemas.openxmlformats.org/officeDocument/2006/relationships/image" Target="../media/image157.png"/><Relationship Id="rId17" Type="http://schemas.openxmlformats.org/officeDocument/2006/relationships/image" Target="../media/image161.jpeg"/><Relationship Id="rId2" Type="http://schemas.openxmlformats.org/officeDocument/2006/relationships/notesSlide" Target="../notesSlides/notesSlide27.xml"/><Relationship Id="rId16" Type="http://schemas.openxmlformats.org/officeDocument/2006/relationships/image" Target="../media/image160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2.png"/><Relationship Id="rId11" Type="http://schemas.openxmlformats.org/officeDocument/2006/relationships/image" Target="../media/image156.png"/><Relationship Id="rId5" Type="http://schemas.openxmlformats.org/officeDocument/2006/relationships/image" Target="../media/image151.png"/><Relationship Id="rId15" Type="http://schemas.openxmlformats.org/officeDocument/2006/relationships/image" Target="../media/image159.jpeg"/><Relationship Id="rId10" Type="http://schemas.openxmlformats.org/officeDocument/2006/relationships/image" Target="../media/image155.png"/><Relationship Id="rId4" Type="http://schemas.openxmlformats.org/officeDocument/2006/relationships/image" Target="../media/image150.png"/><Relationship Id="rId9" Type="http://schemas.openxmlformats.org/officeDocument/2006/relationships/image" Target="../media/image37.png"/><Relationship Id="rId14" Type="http://schemas.microsoft.com/office/2007/relationships/hdphoto" Target="../media/hdphoto8.wdp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7.png"/><Relationship Id="rId3" Type="http://schemas.openxmlformats.org/officeDocument/2006/relationships/image" Target="../media/image163.png"/><Relationship Id="rId7" Type="http://schemas.openxmlformats.org/officeDocument/2006/relationships/image" Target="../media/image16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5.jpeg"/><Relationship Id="rId5" Type="http://schemas.openxmlformats.org/officeDocument/2006/relationships/image" Target="../media/image164.jpeg"/><Relationship Id="rId10" Type="http://schemas.openxmlformats.org/officeDocument/2006/relationships/image" Target="../media/image169.jpeg"/><Relationship Id="rId4" Type="http://schemas.openxmlformats.org/officeDocument/2006/relationships/image" Target="../media/image37.png"/><Relationship Id="rId9" Type="http://schemas.openxmlformats.org/officeDocument/2006/relationships/image" Target="../media/image168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4.png"/><Relationship Id="rId3" Type="http://schemas.openxmlformats.org/officeDocument/2006/relationships/image" Target="../media/image37.png"/><Relationship Id="rId7" Type="http://schemas.openxmlformats.org/officeDocument/2006/relationships/image" Target="../media/image17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2.jpeg"/><Relationship Id="rId11" Type="http://schemas.openxmlformats.org/officeDocument/2006/relationships/image" Target="../media/image177.png"/><Relationship Id="rId5" Type="http://schemas.openxmlformats.org/officeDocument/2006/relationships/image" Target="../media/image171.jpeg"/><Relationship Id="rId10" Type="http://schemas.openxmlformats.org/officeDocument/2006/relationships/image" Target="../media/image176.png"/><Relationship Id="rId4" Type="http://schemas.openxmlformats.org/officeDocument/2006/relationships/image" Target="../media/image170.jpeg"/><Relationship Id="rId9" Type="http://schemas.openxmlformats.org/officeDocument/2006/relationships/image" Target="../media/image17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1.png"/><Relationship Id="rId13" Type="http://schemas.openxmlformats.org/officeDocument/2006/relationships/image" Target="../media/image185.png"/><Relationship Id="rId18" Type="http://schemas.openxmlformats.org/officeDocument/2006/relationships/image" Target="../media/image190.png"/><Relationship Id="rId3" Type="http://schemas.openxmlformats.org/officeDocument/2006/relationships/image" Target="../media/image178.jpeg"/><Relationship Id="rId21" Type="http://schemas.openxmlformats.org/officeDocument/2006/relationships/image" Target="../media/image193.jpeg"/><Relationship Id="rId7" Type="http://schemas.openxmlformats.org/officeDocument/2006/relationships/image" Target="../media/image37.png"/><Relationship Id="rId12" Type="http://schemas.openxmlformats.org/officeDocument/2006/relationships/image" Target="../media/image184.png"/><Relationship Id="rId17" Type="http://schemas.openxmlformats.org/officeDocument/2006/relationships/image" Target="../media/image189.png"/><Relationship Id="rId2" Type="http://schemas.openxmlformats.org/officeDocument/2006/relationships/notesSlide" Target="../notesSlides/notesSlide30.xml"/><Relationship Id="rId16" Type="http://schemas.openxmlformats.org/officeDocument/2006/relationships/image" Target="../media/image188.png"/><Relationship Id="rId20" Type="http://schemas.openxmlformats.org/officeDocument/2006/relationships/image" Target="../media/image19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3.png"/><Relationship Id="rId11" Type="http://schemas.openxmlformats.org/officeDocument/2006/relationships/image" Target="../media/image183.png"/><Relationship Id="rId5" Type="http://schemas.openxmlformats.org/officeDocument/2006/relationships/image" Target="../media/image180.jpeg"/><Relationship Id="rId15" Type="http://schemas.openxmlformats.org/officeDocument/2006/relationships/image" Target="../media/image187.png"/><Relationship Id="rId10" Type="http://schemas.microsoft.com/office/2007/relationships/hdphoto" Target="../media/hdphoto9.wdp"/><Relationship Id="rId19" Type="http://schemas.openxmlformats.org/officeDocument/2006/relationships/image" Target="../media/image191.png"/><Relationship Id="rId4" Type="http://schemas.openxmlformats.org/officeDocument/2006/relationships/image" Target="../media/image179.jpeg"/><Relationship Id="rId9" Type="http://schemas.openxmlformats.org/officeDocument/2006/relationships/image" Target="../media/image182.png"/><Relationship Id="rId14" Type="http://schemas.openxmlformats.org/officeDocument/2006/relationships/image" Target="../media/image186.png"/><Relationship Id="rId22" Type="http://schemas.openxmlformats.org/officeDocument/2006/relationships/image" Target="../media/image194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9.png"/><Relationship Id="rId3" Type="http://schemas.openxmlformats.org/officeDocument/2006/relationships/image" Target="../media/image195.png"/><Relationship Id="rId7" Type="http://schemas.microsoft.com/office/2007/relationships/hdphoto" Target="../media/hdphoto10.wdp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8.png"/><Relationship Id="rId5" Type="http://schemas.openxmlformats.org/officeDocument/2006/relationships/image" Target="../media/image197.png"/><Relationship Id="rId4" Type="http://schemas.openxmlformats.org/officeDocument/2006/relationships/image" Target="../media/image196.png"/><Relationship Id="rId9" Type="http://schemas.microsoft.com/office/2007/relationships/hdphoto" Target="../media/hdphoto11.wdp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5.jpeg"/><Relationship Id="rId3" Type="http://schemas.openxmlformats.org/officeDocument/2006/relationships/image" Target="../media/image200.png"/><Relationship Id="rId7" Type="http://schemas.openxmlformats.org/officeDocument/2006/relationships/image" Target="../media/image204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3.jpeg"/><Relationship Id="rId5" Type="http://schemas.openxmlformats.org/officeDocument/2006/relationships/image" Target="../media/image202.jpg"/><Relationship Id="rId10" Type="http://schemas.openxmlformats.org/officeDocument/2006/relationships/image" Target="../media/image207.png"/><Relationship Id="rId4" Type="http://schemas.openxmlformats.org/officeDocument/2006/relationships/image" Target="../media/image201.png"/><Relationship Id="rId9" Type="http://schemas.openxmlformats.org/officeDocument/2006/relationships/image" Target="../media/image20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8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18" Type="http://schemas.openxmlformats.org/officeDocument/2006/relationships/image" Target="../media/image50.png"/><Relationship Id="rId26" Type="http://schemas.openxmlformats.org/officeDocument/2006/relationships/image" Target="../media/image56.png"/><Relationship Id="rId3" Type="http://schemas.openxmlformats.org/officeDocument/2006/relationships/image" Target="../media/image37.png"/><Relationship Id="rId21" Type="http://schemas.microsoft.com/office/2007/relationships/hdphoto" Target="../media/hdphoto5.wdp"/><Relationship Id="rId7" Type="http://schemas.microsoft.com/office/2007/relationships/hdphoto" Target="../media/hdphoto4.wdp"/><Relationship Id="rId12" Type="http://schemas.openxmlformats.org/officeDocument/2006/relationships/image" Target="../media/image44.png"/><Relationship Id="rId17" Type="http://schemas.openxmlformats.org/officeDocument/2006/relationships/image" Target="../media/image49.png"/><Relationship Id="rId25" Type="http://schemas.microsoft.com/office/2007/relationships/hdphoto" Target="../media/hdphoto6.wdp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48.png"/><Relationship Id="rId20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11" Type="http://schemas.openxmlformats.org/officeDocument/2006/relationships/image" Target="../media/image43.png"/><Relationship Id="rId24" Type="http://schemas.openxmlformats.org/officeDocument/2006/relationships/image" Target="../media/image55.png"/><Relationship Id="rId5" Type="http://schemas.microsoft.com/office/2007/relationships/hdphoto" Target="../media/hdphoto3.wdp"/><Relationship Id="rId15" Type="http://schemas.openxmlformats.org/officeDocument/2006/relationships/image" Target="../media/image47.png"/><Relationship Id="rId23" Type="http://schemas.openxmlformats.org/officeDocument/2006/relationships/image" Target="../media/image54.jpeg"/><Relationship Id="rId10" Type="http://schemas.openxmlformats.org/officeDocument/2006/relationships/image" Target="../media/image42.png"/><Relationship Id="rId19" Type="http://schemas.openxmlformats.org/officeDocument/2006/relationships/image" Target="../media/image51.png"/><Relationship Id="rId4" Type="http://schemas.openxmlformats.org/officeDocument/2006/relationships/image" Target="../media/image38.png"/><Relationship Id="rId9" Type="http://schemas.openxmlformats.org/officeDocument/2006/relationships/image" Target="../media/image41.jpeg"/><Relationship Id="rId14" Type="http://schemas.openxmlformats.org/officeDocument/2006/relationships/image" Target="../media/image46.gif"/><Relationship Id="rId22" Type="http://schemas.openxmlformats.org/officeDocument/2006/relationships/image" Target="../media/image5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Группа 77"/>
          <p:cNvGrpSpPr/>
          <p:nvPr/>
        </p:nvGrpSpPr>
        <p:grpSpPr>
          <a:xfrm>
            <a:off x="-925882" y="-609600"/>
            <a:ext cx="12211379" cy="7768975"/>
            <a:chOff x="-376245" y="-477831"/>
            <a:chExt cx="10071612" cy="6132766"/>
          </a:xfrm>
        </p:grpSpPr>
        <p:sp>
          <p:nvSpPr>
            <p:cNvPr id="79" name="Шестиугольник 78"/>
            <p:cNvSpPr/>
            <p:nvPr/>
          </p:nvSpPr>
          <p:spPr>
            <a:xfrm rot="16200000">
              <a:off x="1871659" y="2890679"/>
              <a:ext cx="1080000" cy="1080000"/>
            </a:xfrm>
            <a:prstGeom prst="hexagon">
              <a:avLst/>
            </a:prstGeom>
            <a:solidFill>
              <a:srgbClr val="D3DA7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0" name="Шестиугольник 79"/>
            <p:cNvSpPr/>
            <p:nvPr/>
          </p:nvSpPr>
          <p:spPr>
            <a:xfrm rot="16200000">
              <a:off x="2995611" y="2890679"/>
              <a:ext cx="1080000" cy="1080000"/>
            </a:xfrm>
            <a:prstGeom prst="hexag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1" name="Шестиугольник 80"/>
            <p:cNvSpPr/>
            <p:nvPr/>
          </p:nvSpPr>
          <p:spPr>
            <a:xfrm rot="16200000">
              <a:off x="4119562" y="2890679"/>
              <a:ext cx="1080000" cy="1080000"/>
            </a:xfrm>
            <a:prstGeom prst="hexagon">
              <a:avLst/>
            </a:prstGeom>
            <a:solidFill>
              <a:srgbClr val="E9F2D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" name="Шестиугольник 81"/>
            <p:cNvSpPr/>
            <p:nvPr/>
          </p:nvSpPr>
          <p:spPr>
            <a:xfrm rot="16200000">
              <a:off x="5243513" y="2890679"/>
              <a:ext cx="1080000" cy="1080000"/>
            </a:xfrm>
            <a:prstGeom prst="hexag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" name="Шестиугольник 82"/>
            <p:cNvSpPr/>
            <p:nvPr/>
          </p:nvSpPr>
          <p:spPr>
            <a:xfrm rot="16200000">
              <a:off x="6367464" y="2890679"/>
              <a:ext cx="1080000" cy="1080000"/>
            </a:xfrm>
            <a:prstGeom prst="hexag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4" name="Шестиугольник 83"/>
            <p:cNvSpPr/>
            <p:nvPr/>
          </p:nvSpPr>
          <p:spPr>
            <a:xfrm rot="16200000">
              <a:off x="7491415" y="2890679"/>
              <a:ext cx="1080000" cy="1080000"/>
            </a:xfrm>
            <a:prstGeom prst="hexagon">
              <a:avLst/>
            </a:prstGeom>
            <a:solidFill>
              <a:srgbClr val="3568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5" name="Шестиугольник 84"/>
            <p:cNvSpPr/>
            <p:nvPr/>
          </p:nvSpPr>
          <p:spPr>
            <a:xfrm rot="16200000">
              <a:off x="8615366" y="2890679"/>
              <a:ext cx="1080000" cy="1080000"/>
            </a:xfrm>
            <a:prstGeom prst="hexagon">
              <a:avLst/>
            </a:prstGeom>
            <a:solidFill>
              <a:srgbClr val="4563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6" name="Шестиугольник 85"/>
            <p:cNvSpPr/>
            <p:nvPr/>
          </p:nvSpPr>
          <p:spPr>
            <a:xfrm rot="16200000">
              <a:off x="-376244" y="2890679"/>
              <a:ext cx="1080000" cy="1080000"/>
            </a:xfrm>
            <a:prstGeom prst="hexagon">
              <a:avLst/>
            </a:prstGeom>
            <a:solidFill>
              <a:srgbClr val="E8EC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7" name="Шестиугольник 86"/>
            <p:cNvSpPr/>
            <p:nvPr/>
          </p:nvSpPr>
          <p:spPr>
            <a:xfrm rot="16200000">
              <a:off x="747708" y="2890679"/>
              <a:ext cx="1080000" cy="1080000"/>
            </a:xfrm>
            <a:prstGeom prst="hexagon">
              <a:avLst/>
            </a:prstGeom>
            <a:solidFill>
              <a:srgbClr val="D3DF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8" name="Шестиугольник 87"/>
            <p:cNvSpPr/>
            <p:nvPr/>
          </p:nvSpPr>
          <p:spPr>
            <a:xfrm rot="16200000">
              <a:off x="2431797" y="3732808"/>
              <a:ext cx="1080000" cy="1080000"/>
            </a:xfrm>
            <a:prstGeom prst="hexag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9" name="Шестиугольник 88"/>
            <p:cNvSpPr/>
            <p:nvPr/>
          </p:nvSpPr>
          <p:spPr>
            <a:xfrm rot="16200000">
              <a:off x="3555749" y="3732808"/>
              <a:ext cx="1080000" cy="1080000"/>
            </a:xfrm>
            <a:prstGeom prst="hexagon">
              <a:avLst/>
            </a:prstGeom>
            <a:solidFill>
              <a:srgbClr val="8BC5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0" name="Шестиугольник 89"/>
            <p:cNvSpPr/>
            <p:nvPr/>
          </p:nvSpPr>
          <p:spPr>
            <a:xfrm rot="16200000">
              <a:off x="4679700" y="3732808"/>
              <a:ext cx="1080000" cy="1080000"/>
            </a:xfrm>
            <a:prstGeom prst="hexag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1" name="Шестиугольник 90"/>
            <p:cNvSpPr/>
            <p:nvPr/>
          </p:nvSpPr>
          <p:spPr>
            <a:xfrm rot="16200000">
              <a:off x="5803651" y="3732808"/>
              <a:ext cx="1080000" cy="1080000"/>
            </a:xfrm>
            <a:prstGeom prst="hexagon">
              <a:avLst/>
            </a:prstGeom>
            <a:solidFill>
              <a:srgbClr val="E3F1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" name="Шестиугольник 91"/>
            <p:cNvSpPr/>
            <p:nvPr/>
          </p:nvSpPr>
          <p:spPr>
            <a:xfrm rot="16200000">
              <a:off x="6927602" y="3732808"/>
              <a:ext cx="1080000" cy="1080000"/>
            </a:xfrm>
            <a:prstGeom prst="hexagon">
              <a:avLst/>
            </a:prstGeom>
            <a:solidFill>
              <a:srgbClr val="29A2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" name="Шестиугольник 92"/>
            <p:cNvSpPr/>
            <p:nvPr/>
          </p:nvSpPr>
          <p:spPr>
            <a:xfrm rot="16200000">
              <a:off x="8051553" y="3732808"/>
              <a:ext cx="1080000" cy="1080000"/>
            </a:xfrm>
            <a:prstGeom prst="hexagon">
              <a:avLst/>
            </a:prstGeom>
            <a:solidFill>
              <a:srgbClr val="0488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4" name="Шестиугольник 93"/>
            <p:cNvSpPr/>
            <p:nvPr/>
          </p:nvSpPr>
          <p:spPr>
            <a:xfrm rot="16200000">
              <a:off x="183894" y="3732808"/>
              <a:ext cx="1080000" cy="1080000"/>
            </a:xfrm>
            <a:prstGeom prst="hexagon">
              <a:avLst/>
            </a:prstGeom>
            <a:solidFill>
              <a:srgbClr val="DEE6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5" name="Шестиугольник 94"/>
            <p:cNvSpPr/>
            <p:nvPr/>
          </p:nvSpPr>
          <p:spPr>
            <a:xfrm rot="16200000">
              <a:off x="1307846" y="3732808"/>
              <a:ext cx="1080000" cy="1080000"/>
            </a:xfrm>
            <a:prstGeom prst="hexag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6" name="Шестиугольник 95"/>
            <p:cNvSpPr/>
            <p:nvPr/>
          </p:nvSpPr>
          <p:spPr>
            <a:xfrm rot="16200000">
              <a:off x="1871658" y="4574935"/>
              <a:ext cx="1080000" cy="1080000"/>
            </a:xfrm>
            <a:prstGeom prst="hexagon">
              <a:avLst/>
            </a:prstGeom>
            <a:solidFill>
              <a:srgbClr val="EFF1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7" name="Шестиугольник 96"/>
            <p:cNvSpPr/>
            <p:nvPr/>
          </p:nvSpPr>
          <p:spPr>
            <a:xfrm rot="16200000">
              <a:off x="2995610" y="4574935"/>
              <a:ext cx="1080000" cy="1080000"/>
            </a:xfrm>
            <a:prstGeom prst="hexagon">
              <a:avLst/>
            </a:prstGeom>
            <a:solidFill>
              <a:srgbClr val="FFFF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8" name="Шестиугольник 97"/>
            <p:cNvSpPr/>
            <p:nvPr/>
          </p:nvSpPr>
          <p:spPr>
            <a:xfrm rot="16200000">
              <a:off x="4119561" y="4574935"/>
              <a:ext cx="1080000" cy="1080000"/>
            </a:xfrm>
            <a:prstGeom prst="hexag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9" name="Шестиугольник 98"/>
            <p:cNvSpPr/>
            <p:nvPr/>
          </p:nvSpPr>
          <p:spPr>
            <a:xfrm rot="16200000">
              <a:off x="5243512" y="4574935"/>
              <a:ext cx="1080000" cy="1080000"/>
            </a:xfrm>
            <a:prstGeom prst="hexagon">
              <a:avLst/>
            </a:prstGeom>
            <a:solidFill>
              <a:srgbClr val="B2DED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0" name="Шестиугольник 99"/>
            <p:cNvSpPr/>
            <p:nvPr/>
          </p:nvSpPr>
          <p:spPr>
            <a:xfrm rot="16200000">
              <a:off x="6367463" y="4574935"/>
              <a:ext cx="1080000" cy="1080000"/>
            </a:xfrm>
            <a:prstGeom prst="hexagon">
              <a:avLst/>
            </a:prstGeom>
            <a:solidFill>
              <a:srgbClr val="4FB9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1" name="Шестиугольник 100"/>
            <p:cNvSpPr/>
            <p:nvPr/>
          </p:nvSpPr>
          <p:spPr>
            <a:xfrm rot="16200000">
              <a:off x="7491414" y="4574935"/>
              <a:ext cx="1080000" cy="1080000"/>
            </a:xfrm>
            <a:prstGeom prst="hexagon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" name="Шестиугольник 101"/>
            <p:cNvSpPr/>
            <p:nvPr/>
          </p:nvSpPr>
          <p:spPr>
            <a:xfrm rot="16200000">
              <a:off x="8615365" y="4574935"/>
              <a:ext cx="1080000" cy="1080000"/>
            </a:xfrm>
            <a:prstGeom prst="hexagon">
              <a:avLst/>
            </a:prstGeom>
            <a:solidFill>
              <a:srgbClr val="7791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" name="Шестиугольник 102"/>
            <p:cNvSpPr/>
            <p:nvPr/>
          </p:nvSpPr>
          <p:spPr>
            <a:xfrm rot="16200000">
              <a:off x="-376245" y="4574935"/>
              <a:ext cx="1080000" cy="1080000"/>
            </a:xfrm>
            <a:prstGeom prst="hexag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4" name="Шестиугольник 103"/>
            <p:cNvSpPr/>
            <p:nvPr/>
          </p:nvSpPr>
          <p:spPr>
            <a:xfrm rot="16200000">
              <a:off x="747707" y="4574935"/>
              <a:ext cx="1080000" cy="1080000"/>
            </a:xfrm>
            <a:prstGeom prst="hexagon">
              <a:avLst/>
            </a:prstGeom>
            <a:solidFill>
              <a:srgbClr val="E6ED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5" name="Шестиугольник 104"/>
            <p:cNvSpPr/>
            <p:nvPr/>
          </p:nvSpPr>
          <p:spPr>
            <a:xfrm rot="16200000">
              <a:off x="1871660" y="-477831"/>
              <a:ext cx="1080000" cy="1080000"/>
            </a:xfrm>
            <a:prstGeom prst="hexagon">
              <a:avLst/>
            </a:prstGeom>
            <a:solidFill>
              <a:srgbClr val="F88E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" name="Шестиугольник 105"/>
            <p:cNvSpPr/>
            <p:nvPr/>
          </p:nvSpPr>
          <p:spPr>
            <a:xfrm rot="16200000">
              <a:off x="2995612" y="-477831"/>
              <a:ext cx="1080000" cy="1080000"/>
            </a:xfrm>
            <a:prstGeom prst="hexagon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7" name="Шестиугольник 106"/>
            <p:cNvSpPr/>
            <p:nvPr/>
          </p:nvSpPr>
          <p:spPr>
            <a:xfrm rot="16200000">
              <a:off x="4119563" y="-477831"/>
              <a:ext cx="1080000" cy="1080000"/>
            </a:xfrm>
            <a:prstGeom prst="hexagon">
              <a:avLst/>
            </a:prstGeom>
            <a:solidFill>
              <a:srgbClr val="FDF6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8" name="Шестиугольник 107"/>
            <p:cNvSpPr/>
            <p:nvPr/>
          </p:nvSpPr>
          <p:spPr>
            <a:xfrm rot="16200000">
              <a:off x="5243514" y="-477831"/>
              <a:ext cx="1080000" cy="1080000"/>
            </a:xfrm>
            <a:prstGeom prst="hexagon">
              <a:avLst/>
            </a:prstGeom>
            <a:solidFill>
              <a:srgbClr val="AEBF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9" name="Шестиугольник 108"/>
            <p:cNvSpPr/>
            <p:nvPr/>
          </p:nvSpPr>
          <p:spPr>
            <a:xfrm rot="16200000">
              <a:off x="6367465" y="-477831"/>
              <a:ext cx="1080000" cy="1080000"/>
            </a:xfrm>
            <a:prstGeom prst="hexagon">
              <a:avLst/>
            </a:prstGeom>
            <a:solidFill>
              <a:srgbClr val="FCAC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0" name="Шестиугольник 109"/>
            <p:cNvSpPr/>
            <p:nvPr/>
          </p:nvSpPr>
          <p:spPr>
            <a:xfrm rot="16200000">
              <a:off x="7491416" y="-477831"/>
              <a:ext cx="1080000" cy="1080000"/>
            </a:xfrm>
            <a:prstGeom prst="hexagon">
              <a:avLst/>
            </a:prstGeom>
            <a:solidFill>
              <a:srgbClr val="DED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1" name="Шестиугольник 110"/>
            <p:cNvSpPr/>
            <p:nvPr/>
          </p:nvSpPr>
          <p:spPr>
            <a:xfrm rot="16200000">
              <a:off x="8615367" y="-477831"/>
              <a:ext cx="1080000" cy="1080000"/>
            </a:xfrm>
            <a:prstGeom prst="hexagon">
              <a:avLst/>
            </a:prstGeom>
            <a:solidFill>
              <a:srgbClr val="ACACA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2" name="Шестиугольник 111"/>
            <p:cNvSpPr/>
            <p:nvPr/>
          </p:nvSpPr>
          <p:spPr>
            <a:xfrm rot="16200000">
              <a:off x="-376243" y="-477831"/>
              <a:ext cx="1080000" cy="1080000"/>
            </a:xfrm>
            <a:prstGeom prst="hexagon">
              <a:avLst/>
            </a:prstGeom>
            <a:solidFill>
              <a:srgbClr val="F2D1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3" name="Шестиугольник 112"/>
            <p:cNvSpPr/>
            <p:nvPr/>
          </p:nvSpPr>
          <p:spPr>
            <a:xfrm rot="16200000">
              <a:off x="747709" y="-477831"/>
              <a:ext cx="1080000" cy="1080000"/>
            </a:xfrm>
            <a:prstGeom prst="hexagon">
              <a:avLst/>
            </a:prstGeom>
            <a:solidFill>
              <a:srgbClr val="FE9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4" name="Шестиугольник 113"/>
            <p:cNvSpPr/>
            <p:nvPr/>
          </p:nvSpPr>
          <p:spPr>
            <a:xfrm rot="16200000">
              <a:off x="2431798" y="364298"/>
              <a:ext cx="1080000" cy="1080000"/>
            </a:xfrm>
            <a:prstGeom prst="hexagon">
              <a:avLst/>
            </a:prstGeom>
            <a:solidFill>
              <a:srgbClr val="EE7E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5" name="Шестиугольник 114"/>
            <p:cNvSpPr/>
            <p:nvPr/>
          </p:nvSpPr>
          <p:spPr>
            <a:xfrm rot="16200000">
              <a:off x="3555750" y="364298"/>
              <a:ext cx="1080000" cy="1080000"/>
            </a:xfrm>
            <a:prstGeom prst="hexagon">
              <a:avLst/>
            </a:prstGeom>
            <a:solidFill>
              <a:srgbClr val="FDFD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6" name="Шестиугольник 115"/>
            <p:cNvSpPr/>
            <p:nvPr/>
          </p:nvSpPr>
          <p:spPr>
            <a:xfrm rot="16200000">
              <a:off x="4679701" y="364298"/>
              <a:ext cx="1080000" cy="1080000"/>
            </a:xfrm>
            <a:prstGeom prst="hexagon">
              <a:avLst/>
            </a:prstGeom>
            <a:solidFill>
              <a:srgbClr val="E5EF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7" name="Шестиугольник 116"/>
            <p:cNvSpPr/>
            <p:nvPr/>
          </p:nvSpPr>
          <p:spPr>
            <a:xfrm rot="16200000">
              <a:off x="5803652" y="364298"/>
              <a:ext cx="1080000" cy="1080000"/>
            </a:xfrm>
            <a:prstGeom prst="hexagon">
              <a:avLst/>
            </a:prstGeom>
            <a:solidFill>
              <a:srgbClr val="ECEE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8" name="Шестиугольник 117"/>
            <p:cNvSpPr/>
            <p:nvPr/>
          </p:nvSpPr>
          <p:spPr>
            <a:xfrm rot="16200000">
              <a:off x="6927603" y="364298"/>
              <a:ext cx="1080000" cy="1080000"/>
            </a:xfrm>
            <a:prstGeom prst="hexagon">
              <a:avLst/>
            </a:prstGeom>
            <a:solidFill>
              <a:srgbClr val="FFFE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9" name="Шестиугольник 118"/>
            <p:cNvSpPr/>
            <p:nvPr/>
          </p:nvSpPr>
          <p:spPr>
            <a:xfrm rot="16200000">
              <a:off x="8051554" y="364298"/>
              <a:ext cx="1080000" cy="1080000"/>
            </a:xfrm>
            <a:prstGeom prst="hexagon">
              <a:avLst/>
            </a:prstGeom>
            <a:solidFill>
              <a:srgbClr val="FFFE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0" name="Шестиугольник 119"/>
            <p:cNvSpPr/>
            <p:nvPr/>
          </p:nvSpPr>
          <p:spPr>
            <a:xfrm rot="16200000">
              <a:off x="183895" y="364298"/>
              <a:ext cx="1080000" cy="1080000"/>
            </a:xfrm>
            <a:prstGeom prst="hexagon">
              <a:avLst/>
            </a:prstGeom>
            <a:solidFill>
              <a:srgbClr val="FFFF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1" name="Шестиугольник 120"/>
            <p:cNvSpPr/>
            <p:nvPr/>
          </p:nvSpPr>
          <p:spPr>
            <a:xfrm rot="16200000">
              <a:off x="1307847" y="364298"/>
              <a:ext cx="1080000" cy="1080000"/>
            </a:xfrm>
            <a:prstGeom prst="hexagon">
              <a:avLst/>
            </a:prstGeom>
            <a:solidFill>
              <a:srgbClr val="83761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2" name="Шестиугольник 121"/>
            <p:cNvSpPr/>
            <p:nvPr/>
          </p:nvSpPr>
          <p:spPr>
            <a:xfrm rot="16200000">
              <a:off x="1871659" y="1206425"/>
              <a:ext cx="1080000" cy="1080000"/>
            </a:xfrm>
            <a:prstGeom prst="hexagon">
              <a:avLst/>
            </a:prstGeom>
            <a:solidFill>
              <a:srgbClr val="FE9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" name="Шестиугольник 122"/>
            <p:cNvSpPr/>
            <p:nvPr/>
          </p:nvSpPr>
          <p:spPr>
            <a:xfrm rot="16200000">
              <a:off x="2995611" y="1206425"/>
              <a:ext cx="1080000" cy="1080000"/>
            </a:xfrm>
            <a:prstGeom prst="hexagon">
              <a:avLst/>
            </a:prstGeom>
            <a:solidFill>
              <a:srgbClr val="FFFE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" name="Шестиугольник 123"/>
            <p:cNvSpPr/>
            <p:nvPr/>
          </p:nvSpPr>
          <p:spPr>
            <a:xfrm rot="16200000">
              <a:off x="4119562" y="1206425"/>
              <a:ext cx="1080000" cy="1080000"/>
            </a:xfrm>
            <a:prstGeom prst="hexagon">
              <a:avLst/>
            </a:prstGeom>
            <a:solidFill>
              <a:srgbClr val="C4E2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5" name="Шестиугольник 124"/>
            <p:cNvSpPr/>
            <p:nvPr/>
          </p:nvSpPr>
          <p:spPr>
            <a:xfrm rot="16200000">
              <a:off x="5243513" y="1206425"/>
              <a:ext cx="1080000" cy="1080000"/>
            </a:xfrm>
            <a:prstGeom prst="hexagon">
              <a:avLst/>
            </a:prstGeom>
            <a:solidFill>
              <a:srgbClr val="B9DD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6" name="Шестиугольник 125"/>
            <p:cNvSpPr/>
            <p:nvPr/>
          </p:nvSpPr>
          <p:spPr>
            <a:xfrm rot="16200000">
              <a:off x="6367464" y="1206425"/>
              <a:ext cx="1080000" cy="1080000"/>
            </a:xfrm>
            <a:prstGeom prst="hexagon">
              <a:avLst/>
            </a:prstGeom>
            <a:solidFill>
              <a:srgbClr val="FFFE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7" name="Шестиугольник 126"/>
            <p:cNvSpPr/>
            <p:nvPr/>
          </p:nvSpPr>
          <p:spPr>
            <a:xfrm rot="16200000">
              <a:off x="7491415" y="1206425"/>
              <a:ext cx="1080000" cy="1080000"/>
            </a:xfrm>
            <a:prstGeom prst="hexagon">
              <a:avLst/>
            </a:prstGeom>
            <a:solidFill>
              <a:srgbClr val="0268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8" name="Шестиугольник 127"/>
            <p:cNvSpPr/>
            <p:nvPr/>
          </p:nvSpPr>
          <p:spPr>
            <a:xfrm rot="16200000">
              <a:off x="8615366" y="1206425"/>
              <a:ext cx="1080000" cy="1080000"/>
            </a:xfrm>
            <a:prstGeom prst="hexagon">
              <a:avLst/>
            </a:prstGeom>
            <a:solidFill>
              <a:srgbClr val="3F817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9" name="Шестиугольник 128"/>
            <p:cNvSpPr/>
            <p:nvPr/>
          </p:nvSpPr>
          <p:spPr>
            <a:xfrm rot="16200000">
              <a:off x="-376244" y="1206425"/>
              <a:ext cx="1080000" cy="1080000"/>
            </a:xfrm>
            <a:prstGeom prst="hexagon">
              <a:avLst/>
            </a:prstGeom>
            <a:solidFill>
              <a:srgbClr val="FDE8B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0" name="Шестиугольник 129"/>
            <p:cNvSpPr/>
            <p:nvPr/>
          </p:nvSpPr>
          <p:spPr>
            <a:xfrm rot="16200000">
              <a:off x="747708" y="1206425"/>
              <a:ext cx="1080000" cy="1080000"/>
            </a:xfrm>
            <a:prstGeom prst="hexagon">
              <a:avLst/>
            </a:prstGeom>
            <a:solidFill>
              <a:srgbClr val="A19A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1" name="Шестиугольник 130"/>
            <p:cNvSpPr/>
            <p:nvPr/>
          </p:nvSpPr>
          <p:spPr>
            <a:xfrm rot="16200000">
              <a:off x="2431797" y="2048554"/>
              <a:ext cx="1080000" cy="1080000"/>
            </a:xfrm>
            <a:prstGeom prst="hexag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2" name="Шестиугольник 131"/>
            <p:cNvSpPr/>
            <p:nvPr/>
          </p:nvSpPr>
          <p:spPr>
            <a:xfrm rot="16200000">
              <a:off x="3555749" y="2048554"/>
              <a:ext cx="1080000" cy="1080000"/>
            </a:xfrm>
            <a:prstGeom prst="hexagon">
              <a:avLst/>
            </a:prstGeom>
            <a:solidFill>
              <a:srgbClr val="D6EC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" name="Шестиугольник 132"/>
            <p:cNvSpPr/>
            <p:nvPr/>
          </p:nvSpPr>
          <p:spPr>
            <a:xfrm rot="16200000">
              <a:off x="4679699" y="2048552"/>
              <a:ext cx="1080000" cy="1080000"/>
            </a:xfrm>
            <a:prstGeom prst="hexagon">
              <a:avLst/>
            </a:prstGeom>
            <a:solidFill>
              <a:srgbClr val="90AF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" name="Шестиугольник 133"/>
            <p:cNvSpPr/>
            <p:nvPr/>
          </p:nvSpPr>
          <p:spPr>
            <a:xfrm rot="16200000">
              <a:off x="5803651" y="2048554"/>
              <a:ext cx="1080000" cy="1080000"/>
            </a:xfrm>
            <a:prstGeom prst="hexagon">
              <a:avLst/>
            </a:prstGeom>
            <a:solidFill>
              <a:srgbClr val="A4C9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" name="Шестиугольник 134"/>
            <p:cNvSpPr/>
            <p:nvPr/>
          </p:nvSpPr>
          <p:spPr>
            <a:xfrm rot="16200000">
              <a:off x="6927602" y="2048554"/>
              <a:ext cx="1080000" cy="1080000"/>
            </a:xfrm>
            <a:prstGeom prst="hexagon">
              <a:avLst/>
            </a:prstGeom>
            <a:solidFill>
              <a:srgbClr val="88AF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6" name="Шестиугольник 135"/>
            <p:cNvSpPr/>
            <p:nvPr/>
          </p:nvSpPr>
          <p:spPr>
            <a:xfrm rot="16200000">
              <a:off x="8051553" y="2048554"/>
              <a:ext cx="1080000" cy="1080000"/>
            </a:xfrm>
            <a:prstGeom prst="hexagon">
              <a:avLst/>
            </a:prstGeom>
            <a:solidFill>
              <a:srgbClr val="427A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7" name="Шестиугольник 136"/>
            <p:cNvSpPr/>
            <p:nvPr/>
          </p:nvSpPr>
          <p:spPr>
            <a:xfrm rot="16200000">
              <a:off x="183894" y="2048554"/>
              <a:ext cx="1080000" cy="1080000"/>
            </a:xfrm>
            <a:prstGeom prst="hexagon">
              <a:avLst/>
            </a:prstGeom>
            <a:solidFill>
              <a:srgbClr val="E6EC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8" name="Шестиугольник 137"/>
            <p:cNvSpPr/>
            <p:nvPr/>
          </p:nvSpPr>
          <p:spPr>
            <a:xfrm rot="16200000">
              <a:off x="1307846" y="2048554"/>
              <a:ext cx="1080000" cy="1080000"/>
            </a:xfrm>
            <a:prstGeom prst="hexagon">
              <a:avLst/>
            </a:prstGeom>
            <a:solidFill>
              <a:srgbClr val="C5CA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39" name="Рисунок 138"/>
          <p:cNvPicPr>
            <a:picLocks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549622" y="4753221"/>
            <a:ext cx="1368000" cy="1310400"/>
          </a:xfrm>
          <a:prstGeom prst="hexagon">
            <a:avLst/>
          </a:prstGeom>
        </p:spPr>
      </p:pic>
      <p:pic>
        <p:nvPicPr>
          <p:cNvPr id="140" name="Рисунок 139"/>
          <p:cNvPicPr>
            <a:picLocks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081675" y="480163"/>
            <a:ext cx="1368000" cy="1310400"/>
          </a:xfrm>
          <a:prstGeom prst="hexagon">
            <a:avLst/>
          </a:prstGeom>
        </p:spPr>
      </p:pic>
      <p:pic>
        <p:nvPicPr>
          <p:cNvPr id="141" name="Рисунок 140"/>
          <p:cNvPicPr>
            <a:picLocks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500619" y="5820175"/>
            <a:ext cx="1368000" cy="1310400"/>
          </a:xfrm>
          <a:prstGeom prst="hexagon">
            <a:avLst/>
          </a:prstGeom>
        </p:spPr>
      </p:pic>
      <p:pic>
        <p:nvPicPr>
          <p:cNvPr id="142" name="Рисунок 141"/>
          <p:cNvPicPr>
            <a:picLocks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537217" y="497770"/>
            <a:ext cx="1368000" cy="1310400"/>
          </a:xfrm>
          <a:prstGeom prst="hexagon">
            <a:avLst/>
          </a:prstGeom>
        </p:spPr>
      </p:pic>
      <p:pic>
        <p:nvPicPr>
          <p:cNvPr id="143" name="Рисунок 142"/>
          <p:cNvPicPr>
            <a:picLocks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23639" y="5820175"/>
            <a:ext cx="1368000" cy="1310400"/>
          </a:xfrm>
          <a:prstGeom prst="hexagon">
            <a:avLst/>
          </a:prstGeom>
        </p:spPr>
      </p:pic>
      <p:pic>
        <p:nvPicPr>
          <p:cNvPr id="144" name="Рисунок 143"/>
          <p:cNvPicPr>
            <a:picLocks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7906886" y="4753221"/>
            <a:ext cx="1368000" cy="1310400"/>
          </a:xfrm>
          <a:prstGeom prst="hexagon">
            <a:avLst/>
          </a:prstGeom>
        </p:spPr>
      </p:pic>
      <p:pic>
        <p:nvPicPr>
          <p:cNvPr id="145" name="Рисунок 144"/>
          <p:cNvPicPr>
            <a:picLocks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450455" y="490133"/>
            <a:ext cx="1368000" cy="1310400"/>
          </a:xfrm>
          <a:prstGeom prst="hexagon">
            <a:avLst/>
          </a:prstGeom>
        </p:spPr>
      </p:pic>
      <p:pic>
        <p:nvPicPr>
          <p:cNvPr id="146" name="Рисунок 145"/>
          <p:cNvPicPr>
            <a:picLocks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461222" y="4749974"/>
            <a:ext cx="1368000" cy="1310400"/>
          </a:xfrm>
          <a:prstGeom prst="hexagon">
            <a:avLst/>
          </a:prstGeom>
        </p:spPr>
      </p:pic>
      <p:pic>
        <p:nvPicPr>
          <p:cNvPr id="147" name="Рисунок 146"/>
          <p:cNvPicPr>
            <a:picLocks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10533" y="3694558"/>
            <a:ext cx="1368000" cy="1310400"/>
          </a:xfrm>
          <a:prstGeom prst="hexagon">
            <a:avLst/>
          </a:prstGeom>
        </p:spPr>
      </p:pic>
      <p:pic>
        <p:nvPicPr>
          <p:cNvPr id="148" name="Рисунок 147"/>
          <p:cNvPicPr>
            <a:picLocks/>
          </p:cNvPicPr>
          <p:nvPr/>
        </p:nvPicPr>
        <p:blipFill>
          <a:blip r:embed="rId12"/>
          <a:stretch>
            <a:fillRect/>
          </a:stretch>
        </p:blipFill>
        <p:spPr>
          <a:xfrm rot="5400000">
            <a:off x="4500619" y="1548814"/>
            <a:ext cx="1368000" cy="1310400"/>
          </a:xfrm>
          <a:prstGeom prst="hexagon">
            <a:avLst/>
          </a:prstGeom>
        </p:spPr>
      </p:pic>
      <p:sp>
        <p:nvSpPr>
          <p:cNvPr id="149" name="Прямоугольник 148"/>
          <p:cNvSpPr/>
          <p:nvPr/>
        </p:nvSpPr>
        <p:spPr>
          <a:xfrm>
            <a:off x="1794426" y="2719369"/>
            <a:ext cx="6652157" cy="1792705"/>
          </a:xfrm>
          <a:prstGeom prst="rect">
            <a:avLst/>
          </a:prstGeom>
          <a:solidFill>
            <a:srgbClr val="FFFFFF">
              <a:alpha val="89804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 smtClean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ctr"/>
            <a:endParaRPr lang="ru-RU" sz="4400" b="1" dirty="0" smtClean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ctr"/>
            <a:r>
              <a:rPr lang="ru-RU" sz="4800" b="1" dirty="0">
                <a:solidFill>
                  <a:schemeClr val="tx1"/>
                </a:solidFill>
              </a:rPr>
              <a:t>Твоя </a:t>
            </a:r>
          </a:p>
          <a:p>
            <a:pPr algn="ctr"/>
            <a:r>
              <a:rPr lang="ru-RU" sz="4800" b="1" dirty="0">
                <a:solidFill>
                  <a:schemeClr val="tx1"/>
                </a:solidFill>
              </a:rPr>
              <a:t>Тюменская </a:t>
            </a:r>
            <a:r>
              <a:rPr lang="ru-RU" sz="4800" b="1" dirty="0" smtClean="0">
                <a:solidFill>
                  <a:schemeClr val="tx1"/>
                </a:solidFill>
              </a:rPr>
              <a:t>область</a:t>
            </a:r>
            <a:endParaRPr lang="ru-RU" sz="4800" b="1" dirty="0">
              <a:solidFill>
                <a:schemeClr val="tx1"/>
              </a:solidFill>
            </a:endParaRPr>
          </a:p>
          <a:p>
            <a:pPr algn="ctr"/>
            <a:endParaRPr lang="ru-RU" sz="44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ctr"/>
            <a:endParaRPr lang="ru-RU" sz="44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pic>
        <p:nvPicPr>
          <p:cNvPr id="74" name="Рисунок 73"/>
          <p:cNvPicPr>
            <a:picLocks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588730" y="3706632"/>
            <a:ext cx="1368000" cy="1310400"/>
          </a:xfrm>
          <a:prstGeom prst="hexagon">
            <a:avLst/>
          </a:prstGeom>
        </p:spPr>
      </p:pic>
    </p:spTree>
    <p:extLst>
      <p:ext uri="{BB962C8B-B14F-4D97-AF65-F5344CB8AC3E}">
        <p14:creationId xmlns:p14="http://schemas.microsoft.com/office/powerpoint/2010/main" val="1223233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176688" y="2341500"/>
            <a:ext cx="2907801" cy="395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altLang="ru-RU" sz="2400" b="1" dirty="0" smtClean="0">
                <a:solidFill>
                  <a:srgbClr val="FFD13F"/>
                </a:solidFill>
              </a:rPr>
              <a:t>Южно-</a:t>
            </a:r>
            <a:r>
              <a:rPr lang="ru-RU" altLang="ru-RU" sz="2400" b="1" dirty="0" err="1" smtClean="0">
                <a:solidFill>
                  <a:srgbClr val="FFD13F"/>
                </a:solidFill>
              </a:rPr>
              <a:t>Нюрымское</a:t>
            </a:r>
            <a:endParaRPr lang="ru-RU" sz="2400" b="1" dirty="0">
              <a:solidFill>
                <a:srgbClr val="FFD13F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9144000" cy="632562"/>
          </a:xfrm>
          <a:prstGeom prst="rect">
            <a:avLst/>
          </a:prstGeom>
          <a:solidFill>
            <a:srgbClr val="EAC4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>
                <a:solidFill>
                  <a:schemeClr val="bg1"/>
                </a:solidFill>
              </a:rPr>
              <a:t>Уватский</a:t>
            </a:r>
            <a:r>
              <a:rPr lang="ru-RU" sz="3600" b="1" dirty="0">
                <a:solidFill>
                  <a:schemeClr val="bg1"/>
                </a:solidFill>
              </a:rPr>
              <a:t> промышленный узел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17821" y="4438941"/>
            <a:ext cx="4691743" cy="24128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438941"/>
            <a:ext cx="4452257" cy="241905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7840" y="804620"/>
            <a:ext cx="2173081" cy="750777"/>
          </a:xfrm>
          <a:prstGeom prst="rect">
            <a:avLst/>
          </a:prstGeom>
        </p:spPr>
      </p:pic>
      <p:pic>
        <p:nvPicPr>
          <p:cNvPr id="1026" name="Рисунок 2" descr="http://www.vsluh.ru/uploads/base_image/image/102571/c6296fcc-90d7-4e07-be14-68daf3aa689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33209" y="4438941"/>
            <a:ext cx="3838096" cy="2419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506177" y="1786707"/>
            <a:ext cx="24000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н</a:t>
            </a:r>
            <a:r>
              <a:rPr lang="ru-RU" b="1" dirty="0" smtClean="0"/>
              <a:t>ачало добычи нефти</a:t>
            </a:r>
            <a:endParaRPr lang="ru-RU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522121" y="3364772"/>
            <a:ext cx="20437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динамика добычи</a:t>
            </a:r>
            <a:endParaRPr lang="ru-RU" b="1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3569130" y="2486343"/>
            <a:ext cx="2907801" cy="395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altLang="ru-RU" sz="2400" b="1" dirty="0" smtClean="0">
                <a:solidFill>
                  <a:srgbClr val="FFD13F"/>
                </a:solidFill>
              </a:rPr>
              <a:t>Зимнее</a:t>
            </a:r>
            <a:endParaRPr lang="ru-RU" sz="2400" b="1" dirty="0">
              <a:solidFill>
                <a:srgbClr val="FFD13F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290838" y="1811914"/>
            <a:ext cx="2907801" cy="395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altLang="ru-RU" sz="2400" b="1" dirty="0" smtClean="0">
                <a:solidFill>
                  <a:srgbClr val="FFD13F"/>
                </a:solidFill>
              </a:rPr>
              <a:t>2016</a:t>
            </a:r>
            <a:endParaRPr lang="ru-RU" sz="2400" b="1" dirty="0">
              <a:solidFill>
                <a:srgbClr val="FFD13F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569130" y="1797703"/>
            <a:ext cx="2907801" cy="395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altLang="ru-RU" sz="2400" b="1" dirty="0" smtClean="0">
                <a:solidFill>
                  <a:srgbClr val="FFD13F"/>
                </a:solidFill>
              </a:rPr>
              <a:t>2006</a:t>
            </a:r>
            <a:endParaRPr lang="ru-RU" sz="2400" b="1" dirty="0">
              <a:solidFill>
                <a:srgbClr val="FFD13F"/>
              </a:solidFill>
            </a:endParaRPr>
          </a:p>
        </p:txBody>
      </p:sp>
      <p:grpSp>
        <p:nvGrpSpPr>
          <p:cNvPr id="44" name="Группа 43"/>
          <p:cNvGrpSpPr/>
          <p:nvPr/>
        </p:nvGrpSpPr>
        <p:grpSpPr>
          <a:xfrm>
            <a:off x="7333658" y="3180793"/>
            <a:ext cx="822159" cy="638343"/>
            <a:chOff x="1464588" y="3327566"/>
            <a:chExt cx="822159" cy="638343"/>
          </a:xfrm>
        </p:grpSpPr>
        <p:grpSp>
          <p:nvGrpSpPr>
            <p:cNvPr id="34" name="Группа 33"/>
            <p:cNvGrpSpPr/>
            <p:nvPr/>
          </p:nvGrpSpPr>
          <p:grpSpPr>
            <a:xfrm>
              <a:off x="1464588" y="3474064"/>
              <a:ext cx="822159" cy="491845"/>
              <a:chOff x="1293237" y="3553073"/>
              <a:chExt cx="822159" cy="491845"/>
            </a:xfrm>
          </p:grpSpPr>
          <p:sp>
            <p:nvSpPr>
              <p:cNvPr id="33" name="Блок-схема: процесс 32"/>
              <p:cNvSpPr/>
              <p:nvPr/>
            </p:nvSpPr>
            <p:spPr>
              <a:xfrm>
                <a:off x="1293237" y="3775220"/>
                <a:ext cx="239728" cy="269698"/>
              </a:xfrm>
              <a:prstGeom prst="flowChartProcess">
                <a:avLst/>
              </a:prstGeom>
              <a:solidFill>
                <a:srgbClr val="EAC40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6" name="Блок-схема: процесс 35"/>
              <p:cNvSpPr/>
              <p:nvPr/>
            </p:nvSpPr>
            <p:spPr>
              <a:xfrm>
                <a:off x="1578230" y="3697888"/>
                <a:ext cx="239728" cy="347030"/>
              </a:xfrm>
              <a:prstGeom prst="flowChartProcess">
                <a:avLst/>
              </a:prstGeom>
              <a:solidFill>
                <a:srgbClr val="EAC40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7" name="Блок-схема: процесс 36"/>
              <p:cNvSpPr/>
              <p:nvPr/>
            </p:nvSpPr>
            <p:spPr>
              <a:xfrm>
                <a:off x="1875668" y="3553073"/>
                <a:ext cx="239728" cy="491845"/>
              </a:xfrm>
              <a:prstGeom prst="flowChartProcess">
                <a:avLst/>
              </a:prstGeom>
              <a:solidFill>
                <a:srgbClr val="EAC40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38" name="Прямая со стрелкой 37"/>
            <p:cNvCxnSpPr/>
            <p:nvPr/>
          </p:nvCxnSpPr>
          <p:spPr>
            <a:xfrm flipV="1">
              <a:off x="1525207" y="3327566"/>
              <a:ext cx="641676" cy="249804"/>
            </a:xfrm>
            <a:prstGeom prst="straightConnector1">
              <a:avLst/>
            </a:prstGeom>
            <a:ln w="127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7" name="Группа 46"/>
          <p:cNvGrpSpPr/>
          <p:nvPr/>
        </p:nvGrpSpPr>
        <p:grpSpPr>
          <a:xfrm flipH="1">
            <a:off x="4611950" y="3157570"/>
            <a:ext cx="822159" cy="638343"/>
            <a:chOff x="1464588" y="3327566"/>
            <a:chExt cx="822159" cy="638343"/>
          </a:xfrm>
        </p:grpSpPr>
        <p:grpSp>
          <p:nvGrpSpPr>
            <p:cNvPr id="48" name="Группа 47"/>
            <p:cNvGrpSpPr/>
            <p:nvPr/>
          </p:nvGrpSpPr>
          <p:grpSpPr>
            <a:xfrm>
              <a:off x="1464588" y="3474064"/>
              <a:ext cx="822159" cy="491845"/>
              <a:chOff x="1293237" y="3553073"/>
              <a:chExt cx="822159" cy="491845"/>
            </a:xfrm>
          </p:grpSpPr>
          <p:sp>
            <p:nvSpPr>
              <p:cNvPr id="50" name="Блок-схема: процесс 49"/>
              <p:cNvSpPr/>
              <p:nvPr/>
            </p:nvSpPr>
            <p:spPr>
              <a:xfrm>
                <a:off x="1293237" y="3775220"/>
                <a:ext cx="239728" cy="269698"/>
              </a:xfrm>
              <a:prstGeom prst="flowChartProcess">
                <a:avLst/>
              </a:prstGeom>
              <a:solidFill>
                <a:srgbClr val="EAC40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1" name="Блок-схема: процесс 50"/>
              <p:cNvSpPr/>
              <p:nvPr/>
            </p:nvSpPr>
            <p:spPr>
              <a:xfrm>
                <a:off x="1578230" y="3697888"/>
                <a:ext cx="239728" cy="347030"/>
              </a:xfrm>
              <a:prstGeom prst="flowChartProcess">
                <a:avLst/>
              </a:prstGeom>
              <a:solidFill>
                <a:srgbClr val="EAC40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2" name="Блок-схема: процесс 51"/>
              <p:cNvSpPr/>
              <p:nvPr/>
            </p:nvSpPr>
            <p:spPr>
              <a:xfrm>
                <a:off x="1875668" y="3553073"/>
                <a:ext cx="239728" cy="491845"/>
              </a:xfrm>
              <a:prstGeom prst="flowChartProcess">
                <a:avLst/>
              </a:prstGeom>
              <a:solidFill>
                <a:srgbClr val="EAC40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49" name="Прямая со стрелкой 48"/>
            <p:cNvCxnSpPr/>
            <p:nvPr/>
          </p:nvCxnSpPr>
          <p:spPr>
            <a:xfrm flipV="1">
              <a:off x="1525207" y="3327566"/>
              <a:ext cx="641676" cy="249804"/>
            </a:xfrm>
            <a:prstGeom prst="straightConnector1">
              <a:avLst/>
            </a:prstGeom>
            <a:ln w="12700">
              <a:headEnd type="triangle"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3" name="TextBox 52"/>
          <p:cNvSpPr txBox="1"/>
          <p:nvPr/>
        </p:nvSpPr>
        <p:spPr>
          <a:xfrm>
            <a:off x="584786" y="1006451"/>
            <a:ext cx="13810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КОМПАНИЯ</a:t>
            </a:r>
            <a:endParaRPr lang="ru-RU" b="1" dirty="0"/>
          </a:p>
        </p:txBody>
      </p:sp>
      <p:grpSp>
        <p:nvGrpSpPr>
          <p:cNvPr id="46" name="Группа 45"/>
          <p:cNvGrpSpPr/>
          <p:nvPr/>
        </p:nvGrpSpPr>
        <p:grpSpPr>
          <a:xfrm>
            <a:off x="2771502" y="719818"/>
            <a:ext cx="840283" cy="3533050"/>
            <a:chOff x="3162420" y="688945"/>
            <a:chExt cx="840283" cy="3533050"/>
          </a:xfrm>
        </p:grpSpPr>
        <p:grpSp>
          <p:nvGrpSpPr>
            <p:cNvPr id="55" name="Группа 54"/>
            <p:cNvGrpSpPr/>
            <p:nvPr/>
          </p:nvGrpSpPr>
          <p:grpSpPr>
            <a:xfrm rot="16200000">
              <a:off x="2018932" y="1986098"/>
              <a:ext cx="3165249" cy="802292"/>
              <a:chOff x="5824027" y="5791233"/>
              <a:chExt cx="5397672" cy="1368142"/>
            </a:xfrm>
          </p:grpSpPr>
          <p:sp>
            <p:nvSpPr>
              <p:cNvPr id="56" name="Шестиугольник 55"/>
              <p:cNvSpPr/>
              <p:nvPr/>
            </p:nvSpPr>
            <p:spPr>
              <a:xfrm rot="16200000">
                <a:off x="5794682" y="5820578"/>
                <a:ext cx="1368142" cy="1309452"/>
              </a:xfrm>
              <a:prstGeom prst="hexagon">
                <a:avLst/>
              </a:prstGeom>
              <a:noFill/>
              <a:ln>
                <a:solidFill>
                  <a:srgbClr val="FDF69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7" name="Шестиугольник 56"/>
              <p:cNvSpPr/>
              <p:nvPr/>
            </p:nvSpPr>
            <p:spPr>
              <a:xfrm rot="16200000">
                <a:off x="7157422" y="5820578"/>
                <a:ext cx="1368142" cy="1309452"/>
              </a:xfrm>
              <a:prstGeom prst="hexagon">
                <a:avLst/>
              </a:prstGeom>
              <a:noFill/>
              <a:ln>
                <a:solidFill>
                  <a:srgbClr val="EAC4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8" name="Шестиугольник 57"/>
              <p:cNvSpPr/>
              <p:nvPr/>
            </p:nvSpPr>
            <p:spPr>
              <a:xfrm rot="16200000">
                <a:off x="8520163" y="5820578"/>
                <a:ext cx="1368142" cy="1309452"/>
              </a:xfrm>
              <a:prstGeom prst="hexagon">
                <a:avLst/>
              </a:prstGeom>
              <a:solidFill>
                <a:srgbClr val="FFFFFF"/>
              </a:solidFill>
              <a:ln>
                <a:solidFill>
                  <a:srgbClr val="3E3E3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9" name="Шестиугольник 58"/>
              <p:cNvSpPr/>
              <p:nvPr/>
            </p:nvSpPr>
            <p:spPr>
              <a:xfrm rot="16200000">
                <a:off x="9882902" y="5820578"/>
                <a:ext cx="1368142" cy="1309452"/>
              </a:xfrm>
              <a:prstGeom prst="hexagon">
                <a:avLst/>
              </a:prstGeom>
              <a:noFill/>
              <a:ln>
                <a:solidFill>
                  <a:srgbClr val="F0F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45" name="Блок-схема: процесс 44"/>
            <p:cNvSpPr/>
            <p:nvPr/>
          </p:nvSpPr>
          <p:spPr>
            <a:xfrm>
              <a:off x="3162420" y="688945"/>
              <a:ext cx="647700" cy="3533050"/>
            </a:xfrm>
            <a:prstGeom prst="flowChartProcess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506177" y="2583167"/>
            <a:ext cx="1804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месторождения</a:t>
            </a:r>
            <a:endParaRPr lang="ru-RU" b="1" dirty="0"/>
          </a:p>
        </p:txBody>
      </p:sp>
      <p:sp>
        <p:nvSpPr>
          <p:cNvPr id="77" name="Прямоугольник 76"/>
          <p:cNvSpPr/>
          <p:nvPr/>
        </p:nvSpPr>
        <p:spPr>
          <a:xfrm>
            <a:off x="6176687" y="2699138"/>
            <a:ext cx="2907801" cy="395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altLang="ru-RU" sz="2400" b="1" dirty="0" smtClean="0">
                <a:solidFill>
                  <a:srgbClr val="FFD13F"/>
                </a:solidFill>
              </a:rPr>
              <a:t>Демьянское</a:t>
            </a:r>
            <a:endParaRPr lang="ru-RU" sz="2400" b="1" dirty="0">
              <a:solidFill>
                <a:srgbClr val="FFD13F"/>
              </a:solidFill>
            </a:endParaRPr>
          </a:p>
        </p:txBody>
      </p:sp>
      <p:pic>
        <p:nvPicPr>
          <p:cNvPr id="5122" name="Picture 2" descr="Ð¡ÑÑÐ³ÑÑÐ½ÐµÑÑÐµÐ³Ð°Ð·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71765" y="737890"/>
            <a:ext cx="1333500" cy="752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6198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9" grpId="0"/>
      <p:bldP spid="30" grpId="0"/>
      <p:bldP spid="31" grpId="0"/>
      <p:bldP spid="7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2255" y="4984291"/>
            <a:ext cx="1018227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147A86"/>
                </a:solidFill>
              </a:rPr>
              <a:t>1974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3334054" y="4984291"/>
            <a:ext cx="1018227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147A86"/>
                </a:solidFill>
              </a:rPr>
              <a:t>1999</a:t>
            </a:r>
            <a:endParaRPr lang="ru-RU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4762060" y="4996267"/>
            <a:ext cx="10182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147A86"/>
                </a:solidFill>
              </a:rPr>
              <a:t>2013</a:t>
            </a:r>
            <a:endParaRPr lang="ru-RU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1833231" y="4984291"/>
            <a:ext cx="1018227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147A86"/>
                </a:solidFill>
              </a:rPr>
              <a:t>1984</a:t>
            </a:r>
            <a:endParaRPr lang="ru-RU" sz="3200" dirty="0"/>
          </a:p>
        </p:txBody>
      </p:sp>
      <p:sp>
        <p:nvSpPr>
          <p:cNvPr id="8" name="object 45"/>
          <p:cNvSpPr/>
          <p:nvPr/>
        </p:nvSpPr>
        <p:spPr>
          <a:xfrm>
            <a:off x="-2638" y="5619038"/>
            <a:ext cx="9146638" cy="45719"/>
          </a:xfrm>
          <a:custGeom>
            <a:avLst/>
            <a:gdLst/>
            <a:ahLst/>
            <a:cxnLst/>
            <a:rect l="l" t="t" r="r" b="b"/>
            <a:pathLst>
              <a:path w="10872470">
                <a:moveTo>
                  <a:pt x="0" y="0"/>
                </a:moveTo>
                <a:lnTo>
                  <a:pt x="10872000" y="0"/>
                </a:lnTo>
              </a:path>
            </a:pathLst>
          </a:custGeom>
          <a:ln w="50800">
            <a:solidFill>
              <a:srgbClr val="1FAAAD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TextBox 8"/>
          <p:cNvSpPr txBox="1"/>
          <p:nvPr/>
        </p:nvSpPr>
        <p:spPr>
          <a:xfrm>
            <a:off x="7554513" y="4984291"/>
            <a:ext cx="10182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147A86"/>
                </a:solidFill>
              </a:rPr>
              <a:t>2015</a:t>
            </a:r>
            <a:endParaRPr lang="ru-RU" sz="3200" dirty="0"/>
          </a:p>
        </p:txBody>
      </p:sp>
      <p:sp>
        <p:nvSpPr>
          <p:cNvPr id="10" name="TextBox 9"/>
          <p:cNvSpPr txBox="1"/>
          <p:nvPr/>
        </p:nvSpPr>
        <p:spPr>
          <a:xfrm>
            <a:off x="9422" y="5659392"/>
            <a:ext cx="1560225" cy="8347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200" b="1" dirty="0" smtClean="0"/>
              <a:t>Начато строительство </a:t>
            </a:r>
            <a:r>
              <a:rPr lang="ru-RU" sz="1200" b="1" dirty="0"/>
              <a:t>Тобольского нефтехимического </a:t>
            </a:r>
            <a:r>
              <a:rPr lang="ru-RU" sz="1200" b="1" dirty="0" smtClean="0"/>
              <a:t>комбината</a:t>
            </a:r>
            <a:endParaRPr lang="ru-RU" sz="12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1416411" y="5660536"/>
            <a:ext cx="1766323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200" b="1"/>
            </a:lvl1pPr>
          </a:lstStyle>
          <a:p>
            <a:pPr>
              <a:lnSpc>
                <a:spcPct val="80000"/>
              </a:lnSpc>
            </a:pPr>
            <a:r>
              <a:rPr lang="ru-RU" dirty="0" smtClean="0"/>
              <a:t>Запущена  </a:t>
            </a:r>
          </a:p>
          <a:p>
            <a:pPr>
              <a:lnSpc>
                <a:spcPct val="80000"/>
              </a:lnSpc>
            </a:pPr>
            <a:r>
              <a:rPr lang="ru-RU" dirty="0" smtClean="0"/>
              <a:t>центральная</a:t>
            </a:r>
          </a:p>
          <a:p>
            <a:pPr>
              <a:lnSpc>
                <a:spcPct val="80000"/>
              </a:lnSpc>
            </a:pPr>
            <a:r>
              <a:rPr lang="ru-RU" dirty="0" err="1" smtClean="0"/>
              <a:t>газофрак-ционирующая</a:t>
            </a:r>
            <a:r>
              <a:rPr lang="ru-RU" dirty="0" smtClean="0"/>
              <a:t> </a:t>
            </a:r>
          </a:p>
          <a:p>
            <a:pPr>
              <a:lnSpc>
                <a:spcPct val="80000"/>
              </a:lnSpc>
            </a:pPr>
            <a:r>
              <a:rPr lang="ru-RU" dirty="0" smtClean="0"/>
              <a:t>установка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3108339" y="5674763"/>
            <a:ext cx="144936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lnSpc>
                <a:spcPct val="80000"/>
              </a:lnSpc>
              <a:defRPr sz="1200" b="1"/>
            </a:lvl1pPr>
          </a:lstStyle>
          <a:p>
            <a:r>
              <a:rPr lang="ru-RU" dirty="0" smtClean="0"/>
              <a:t>Тобольский</a:t>
            </a:r>
          </a:p>
          <a:p>
            <a:r>
              <a:rPr lang="ru-RU" dirty="0" smtClean="0"/>
              <a:t>нефтехимический</a:t>
            </a:r>
          </a:p>
          <a:p>
            <a:r>
              <a:rPr lang="ru-RU" dirty="0" smtClean="0"/>
              <a:t> комбинат </a:t>
            </a:r>
          </a:p>
          <a:p>
            <a:r>
              <a:rPr lang="ru-RU" dirty="0" smtClean="0"/>
              <a:t>вошел</a:t>
            </a:r>
            <a:endParaRPr lang="ru-RU" dirty="0"/>
          </a:p>
          <a:p>
            <a:r>
              <a:rPr lang="ru-RU" dirty="0" smtClean="0"/>
              <a:t>в </a:t>
            </a:r>
            <a:r>
              <a:rPr lang="ru-RU" dirty="0"/>
              <a:t>состав </a:t>
            </a:r>
            <a:r>
              <a:rPr lang="ru-RU" dirty="0" err="1"/>
              <a:t>СИБУРа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4484706" y="5673584"/>
            <a:ext cx="1404049" cy="68326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lnSpc>
                <a:spcPct val="80000"/>
              </a:lnSpc>
              <a:defRPr sz="1200" b="1"/>
            </a:lvl1pPr>
          </a:lstStyle>
          <a:p>
            <a:r>
              <a:rPr lang="ru-RU" dirty="0" smtClean="0"/>
              <a:t>Запущен  </a:t>
            </a:r>
          </a:p>
          <a:p>
            <a:r>
              <a:rPr lang="ru-RU" dirty="0" smtClean="0"/>
              <a:t>комплекс </a:t>
            </a:r>
          </a:p>
          <a:p>
            <a:r>
              <a:rPr lang="ru-RU" dirty="0" smtClean="0"/>
              <a:t>по производству</a:t>
            </a:r>
          </a:p>
          <a:p>
            <a:r>
              <a:rPr lang="ru-RU" dirty="0" smtClean="0"/>
              <a:t> </a:t>
            </a:r>
            <a:r>
              <a:rPr lang="ru-RU" dirty="0"/>
              <a:t>полипропилена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219812" y="5692082"/>
            <a:ext cx="1687630" cy="98244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lnSpc>
                <a:spcPct val="80000"/>
              </a:lnSpc>
              <a:defRPr sz="1200" b="1"/>
            </a:lvl1pPr>
          </a:lstStyle>
          <a:p>
            <a:r>
              <a:rPr lang="ru-RU" altLang="ru-RU" dirty="0"/>
              <a:t>Начато строительство комплекса глубокой переработки углеводородного сырья («</a:t>
            </a:r>
            <a:r>
              <a:rPr lang="ru-RU" altLang="ru-RU" dirty="0" err="1"/>
              <a:t>ЗапСибНефтехим</a:t>
            </a:r>
            <a:r>
              <a:rPr lang="ru-RU" altLang="ru-RU" dirty="0"/>
              <a:t>»)</a:t>
            </a:r>
            <a:endParaRPr lang="ru-RU" dirty="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3351" y="770260"/>
            <a:ext cx="5754660" cy="398396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6383" y="815333"/>
            <a:ext cx="4251337" cy="3871357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>
          <a:xfrm>
            <a:off x="1555810" y="688461"/>
            <a:ext cx="6220769" cy="4148242"/>
            <a:chOff x="1704813" y="706755"/>
            <a:chExt cx="6220769" cy="4148242"/>
          </a:xfrm>
        </p:grpSpPr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04813" y="706755"/>
              <a:ext cx="6220769" cy="4148242"/>
            </a:xfrm>
            <a:prstGeom prst="rect">
              <a:avLst/>
            </a:prstGeom>
          </p:spPr>
        </p:pic>
        <p:pic>
          <p:nvPicPr>
            <p:cNvPr id="20" name="Picture 2" descr="СИБУР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89898" y="857676"/>
              <a:ext cx="1170650" cy="2440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Рисунок 17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3231" y="688461"/>
            <a:ext cx="6080889" cy="4131812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0" y="1"/>
            <a:ext cx="9144000" cy="540872"/>
          </a:xfrm>
          <a:prstGeom prst="rect">
            <a:avLst/>
          </a:prstGeom>
          <a:solidFill>
            <a:srgbClr val="1FAA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</a:rPr>
              <a:t>Тобольский промышленный узел</a:t>
            </a:r>
            <a:endParaRPr lang="ru-RU" sz="3600" b="1" dirty="0">
              <a:solidFill>
                <a:schemeClr val="bg1"/>
              </a:solidFill>
            </a:endParaRPr>
          </a:p>
        </p:txBody>
      </p:sp>
      <p:pic>
        <p:nvPicPr>
          <p:cNvPr id="2050" name="Picture 2" descr="http://sibur.photas.ru/img/70/c530abfc_600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9634" y="657082"/>
            <a:ext cx="6170781" cy="4113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6096227" y="4984290"/>
            <a:ext cx="10182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147A86"/>
                </a:solidFill>
              </a:rPr>
              <a:t>2014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888755" y="5702753"/>
            <a:ext cx="1404049" cy="98244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lnSpc>
                <a:spcPct val="80000"/>
              </a:lnSpc>
              <a:defRPr sz="1200" b="1"/>
            </a:lvl1pPr>
          </a:lstStyle>
          <a:p>
            <a:r>
              <a:rPr lang="ru-RU" dirty="0" smtClean="0"/>
              <a:t>Введена в эксплуатацию </a:t>
            </a:r>
            <a:r>
              <a:rPr lang="ru-RU" dirty="0"/>
              <a:t>вторая </a:t>
            </a:r>
            <a:r>
              <a:rPr lang="ru-RU" dirty="0" err="1"/>
              <a:t>газофрак-ционирующая</a:t>
            </a:r>
            <a:r>
              <a:rPr lang="ru-RU" dirty="0"/>
              <a:t> </a:t>
            </a:r>
          </a:p>
          <a:p>
            <a:r>
              <a:rPr lang="ru-RU" dirty="0"/>
              <a:t>установка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36136" y="722032"/>
            <a:ext cx="6147361" cy="4098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011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 animBg="1"/>
      <p:bldP spid="9" grpId="0"/>
      <p:bldP spid="10" grpId="0"/>
      <p:bldP spid="11" grpId="0"/>
      <p:bldP spid="12" grpId="0"/>
      <p:bldP spid="13" grpId="0" animBg="1"/>
      <p:bldP spid="14" grpId="0" animBg="1"/>
      <p:bldP spid="22" grpId="0"/>
      <p:bldP spid="2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Группа 14"/>
          <p:cNvGrpSpPr/>
          <p:nvPr/>
        </p:nvGrpSpPr>
        <p:grpSpPr>
          <a:xfrm>
            <a:off x="173774" y="1570111"/>
            <a:ext cx="5581647" cy="5018238"/>
            <a:chOff x="115584" y="1187726"/>
            <a:chExt cx="5581647" cy="5018238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3541" t="12222" r="48543" b="12592"/>
            <a:stretch/>
          </p:blipFill>
          <p:spPr>
            <a:xfrm>
              <a:off x="134631" y="1296365"/>
              <a:ext cx="5562600" cy="4909599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115584" y="1187726"/>
              <a:ext cx="3056244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ru-RU" b="1" dirty="0" smtClean="0">
                  <a:solidFill>
                    <a:schemeClr val="bg2">
                      <a:lumMod val="25000"/>
                    </a:schemeClr>
                  </a:solidFill>
                </a:rPr>
                <a:t>Одна из крупнейших строек в мире </a:t>
              </a:r>
              <a:endParaRPr lang="ru-RU" b="1" dirty="0">
                <a:solidFill>
                  <a:schemeClr val="bg2">
                    <a:lumMod val="25000"/>
                  </a:schemeClr>
                </a:solidFill>
              </a:endParaRPr>
            </a:p>
          </p:txBody>
        </p:sp>
      </p:grpSp>
      <p:sp>
        <p:nvSpPr>
          <p:cNvPr id="4" name="Прямоугольник 3"/>
          <p:cNvSpPr/>
          <p:nvPr/>
        </p:nvSpPr>
        <p:spPr>
          <a:xfrm>
            <a:off x="0" y="1"/>
            <a:ext cx="9144000" cy="648182"/>
          </a:xfrm>
          <a:prstGeom prst="rect">
            <a:avLst/>
          </a:prstGeom>
          <a:solidFill>
            <a:srgbClr val="1FAA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</a:rPr>
              <a:t>Тобольский промышленный узел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20880" y="833445"/>
            <a:ext cx="6071191" cy="4961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altLang="ru-RU" sz="3200" b="1" dirty="0" smtClean="0">
                <a:solidFill>
                  <a:srgbClr val="0A8C92"/>
                </a:solidFill>
              </a:rPr>
              <a:t>Проект «</a:t>
            </a:r>
            <a:r>
              <a:rPr lang="ru-RU" altLang="ru-RU" sz="3200" b="1" dirty="0" err="1" smtClean="0">
                <a:solidFill>
                  <a:srgbClr val="0A8C92"/>
                </a:solidFill>
              </a:rPr>
              <a:t>ЗапСибНефтехим</a:t>
            </a:r>
            <a:r>
              <a:rPr lang="ru-RU" altLang="ru-RU" sz="3200" b="1" dirty="0" smtClean="0">
                <a:solidFill>
                  <a:srgbClr val="0A8C92"/>
                </a:solidFill>
              </a:rPr>
              <a:t>» это:</a:t>
            </a:r>
            <a:endParaRPr lang="ru-RU" sz="3200" b="1" dirty="0">
              <a:solidFill>
                <a:srgbClr val="0A8C92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46109" y="1565103"/>
            <a:ext cx="13521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Продукция </a:t>
            </a:r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125696" y="2368463"/>
            <a:ext cx="56938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КМ </a:t>
            </a:r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377135" y="3587721"/>
            <a:ext cx="740524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ТОНН</a:t>
            </a:r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542740" y="4948503"/>
            <a:ext cx="304686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М</a:t>
            </a:r>
            <a:r>
              <a:rPr lang="ru-RU" b="1" baseline="30000" dirty="0" smtClean="0">
                <a:solidFill>
                  <a:schemeClr val="bg2">
                    <a:lumMod val="25000"/>
                  </a:schemeClr>
                </a:solidFill>
              </a:rPr>
              <a:t>3</a:t>
            </a:r>
            <a:endParaRPr lang="ru-RU" b="1" baseline="300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197345" y="2310138"/>
            <a:ext cx="1679947" cy="12058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5400" b="1" dirty="0" smtClean="0">
                <a:solidFill>
                  <a:srgbClr val="F7A600"/>
                </a:solidFill>
                <a:latin typeface="Arial Narrow" panose="020B0606020202030204" pitchFamily="34" charset="0"/>
              </a:rPr>
              <a:t>1,50</a:t>
            </a:r>
          </a:p>
          <a:p>
            <a:pPr algn="ctr">
              <a:lnSpc>
                <a:spcPct val="80000"/>
              </a:lnSpc>
            </a:pPr>
            <a:r>
              <a:rPr lang="ru-RU" dirty="0" smtClean="0"/>
              <a:t> млн тонн в год</a:t>
            </a:r>
          </a:p>
          <a:p>
            <a:pPr algn="ctr">
              <a:lnSpc>
                <a:spcPct val="80000"/>
              </a:lnSpc>
            </a:pPr>
            <a:r>
              <a:rPr lang="ru-RU" b="1" dirty="0">
                <a:solidFill>
                  <a:srgbClr val="F7A600"/>
                </a:solidFill>
              </a:rPr>
              <a:t>п</a:t>
            </a:r>
            <a:r>
              <a:rPr lang="ru-RU" b="1" dirty="0" smtClean="0">
                <a:solidFill>
                  <a:srgbClr val="F7A600"/>
                </a:solidFill>
              </a:rPr>
              <a:t>олиэтилена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172970" y="2310137"/>
            <a:ext cx="1777281" cy="12058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5400" b="1" dirty="0" smtClean="0">
                <a:solidFill>
                  <a:srgbClr val="008291"/>
                </a:solidFill>
                <a:latin typeface="Arial Narrow" panose="020B0606020202030204" pitchFamily="34" charset="0"/>
              </a:rPr>
              <a:t>500</a:t>
            </a:r>
          </a:p>
          <a:p>
            <a:pPr algn="ctr">
              <a:lnSpc>
                <a:spcPct val="80000"/>
              </a:lnSpc>
            </a:pPr>
            <a:r>
              <a:rPr lang="ru-RU" dirty="0" smtClean="0"/>
              <a:t>тыс. тонн в год</a:t>
            </a:r>
          </a:p>
          <a:p>
            <a:pPr algn="ctr">
              <a:lnSpc>
                <a:spcPct val="80000"/>
              </a:lnSpc>
            </a:pPr>
            <a:r>
              <a:rPr lang="ru-RU" b="1" dirty="0" smtClean="0">
                <a:solidFill>
                  <a:srgbClr val="008291"/>
                </a:solidFill>
              </a:rPr>
              <a:t>полипропилена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404990" y="3957053"/>
            <a:ext cx="163025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5400" b="1" dirty="0" smtClean="0">
                <a:solidFill>
                  <a:srgbClr val="809099"/>
                </a:solidFill>
                <a:latin typeface="Arial Narrow" panose="020B0606020202030204" pitchFamily="34" charset="0"/>
              </a:rPr>
              <a:t>13</a:t>
            </a:r>
          </a:p>
          <a:p>
            <a:pPr algn="ctr">
              <a:lnSpc>
                <a:spcPct val="80000"/>
              </a:lnSpc>
            </a:pPr>
            <a:r>
              <a:rPr lang="ru-RU" dirty="0" smtClean="0"/>
              <a:t>тыс. тонн в год</a:t>
            </a:r>
          </a:p>
          <a:p>
            <a:pPr algn="ctr">
              <a:lnSpc>
                <a:spcPct val="80000"/>
              </a:lnSpc>
            </a:pPr>
            <a:r>
              <a:rPr lang="ru-RU" b="1" dirty="0" smtClean="0">
                <a:solidFill>
                  <a:srgbClr val="809099"/>
                </a:solidFill>
              </a:rPr>
              <a:t>МТБЭ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19997" y="3957053"/>
            <a:ext cx="163025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5400" b="1" dirty="0" smtClean="0">
                <a:solidFill>
                  <a:srgbClr val="809099"/>
                </a:solidFill>
                <a:latin typeface="Arial Narrow" panose="020B0606020202030204" pitchFamily="34" charset="0"/>
              </a:rPr>
              <a:t>94</a:t>
            </a:r>
          </a:p>
          <a:p>
            <a:pPr algn="ctr">
              <a:lnSpc>
                <a:spcPct val="80000"/>
              </a:lnSpc>
            </a:pPr>
            <a:r>
              <a:rPr lang="ru-RU" dirty="0" smtClean="0"/>
              <a:t>тыс. тонн в год</a:t>
            </a:r>
          </a:p>
          <a:p>
            <a:pPr algn="ctr">
              <a:lnSpc>
                <a:spcPct val="80000"/>
              </a:lnSpc>
            </a:pPr>
            <a:r>
              <a:rPr lang="ru-RU" b="1" dirty="0" smtClean="0">
                <a:solidFill>
                  <a:srgbClr val="809099"/>
                </a:solidFill>
              </a:rPr>
              <a:t>бутадиена</a:t>
            </a:r>
          </a:p>
        </p:txBody>
      </p:sp>
    </p:spTree>
    <p:extLst>
      <p:ext uri="{BB962C8B-B14F-4D97-AF65-F5344CB8AC3E}">
        <p14:creationId xmlns:p14="http://schemas.microsoft.com/office/powerpoint/2010/main" val="425104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Группа 48"/>
          <p:cNvGrpSpPr/>
          <p:nvPr/>
        </p:nvGrpSpPr>
        <p:grpSpPr>
          <a:xfrm>
            <a:off x="-3643513" y="-1763091"/>
            <a:ext cx="16193069" cy="10505292"/>
            <a:chOff x="5824027" y="3657621"/>
            <a:chExt cx="5397674" cy="3501754"/>
          </a:xfrm>
        </p:grpSpPr>
        <p:sp>
          <p:nvSpPr>
            <p:cNvPr id="50" name="Шестиугольник 49"/>
            <p:cNvSpPr/>
            <p:nvPr/>
          </p:nvSpPr>
          <p:spPr>
            <a:xfrm rot="16200000">
              <a:off x="8520164" y="3686966"/>
              <a:ext cx="1368142" cy="1309452"/>
            </a:xfrm>
            <a:prstGeom prst="hexagon">
              <a:avLst/>
            </a:prstGeom>
            <a:solidFill>
              <a:srgbClr val="3568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Шестиугольник 50"/>
            <p:cNvSpPr/>
            <p:nvPr/>
          </p:nvSpPr>
          <p:spPr>
            <a:xfrm rot="16200000">
              <a:off x="9882904" y="3686966"/>
              <a:ext cx="1368142" cy="1309452"/>
            </a:xfrm>
            <a:prstGeom prst="hexagon">
              <a:avLst/>
            </a:prstGeom>
            <a:solidFill>
              <a:srgbClr val="4563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Шестиугольник 51"/>
            <p:cNvSpPr/>
            <p:nvPr/>
          </p:nvSpPr>
          <p:spPr>
            <a:xfrm rot="16200000">
              <a:off x="6473825" y="4753774"/>
              <a:ext cx="1368142" cy="1309452"/>
            </a:xfrm>
            <a:prstGeom prst="hexagon">
              <a:avLst/>
            </a:prstGeom>
            <a:solidFill>
              <a:srgbClr val="E3F1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Шестиугольник 52"/>
            <p:cNvSpPr/>
            <p:nvPr/>
          </p:nvSpPr>
          <p:spPr>
            <a:xfrm rot="16200000">
              <a:off x="7836566" y="4753774"/>
              <a:ext cx="1368142" cy="1309452"/>
            </a:xfrm>
            <a:prstGeom prst="hexagon">
              <a:avLst/>
            </a:prstGeom>
            <a:solidFill>
              <a:srgbClr val="29A2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Шестиугольник 53"/>
            <p:cNvSpPr/>
            <p:nvPr/>
          </p:nvSpPr>
          <p:spPr>
            <a:xfrm rot="16200000">
              <a:off x="9199306" y="4753774"/>
              <a:ext cx="1368142" cy="1309452"/>
            </a:xfrm>
            <a:prstGeom prst="hexagon">
              <a:avLst/>
            </a:prstGeom>
            <a:solidFill>
              <a:srgbClr val="0488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Шестиугольник 54"/>
            <p:cNvSpPr/>
            <p:nvPr/>
          </p:nvSpPr>
          <p:spPr>
            <a:xfrm rot="16200000">
              <a:off x="5794682" y="5820578"/>
              <a:ext cx="1368142" cy="1309452"/>
            </a:xfrm>
            <a:prstGeom prst="hexagon">
              <a:avLst/>
            </a:prstGeom>
            <a:solidFill>
              <a:srgbClr val="B2DED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Шестиугольник 55"/>
            <p:cNvSpPr/>
            <p:nvPr/>
          </p:nvSpPr>
          <p:spPr>
            <a:xfrm rot="16200000">
              <a:off x="7157422" y="5820578"/>
              <a:ext cx="1368142" cy="1309452"/>
            </a:xfrm>
            <a:prstGeom prst="hexagon">
              <a:avLst/>
            </a:prstGeom>
            <a:solidFill>
              <a:srgbClr val="4FB9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Шестиугольник 56"/>
            <p:cNvSpPr/>
            <p:nvPr/>
          </p:nvSpPr>
          <p:spPr>
            <a:xfrm rot="16200000">
              <a:off x="9882903" y="5820578"/>
              <a:ext cx="1368142" cy="1309452"/>
            </a:xfrm>
            <a:prstGeom prst="hexagon">
              <a:avLst/>
            </a:prstGeom>
            <a:solidFill>
              <a:srgbClr val="7791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8" name="Овал 57"/>
          <p:cNvSpPr/>
          <p:nvPr/>
        </p:nvSpPr>
        <p:spPr>
          <a:xfrm>
            <a:off x="1354093" y="854303"/>
            <a:ext cx="6241694" cy="5270514"/>
          </a:xfrm>
          <a:prstGeom prst="ellipse">
            <a:avLst/>
          </a:prstGeom>
          <a:solidFill>
            <a:srgbClr val="FFFFF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9" name="Picture 2" descr="СИБУР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6955" y="470838"/>
            <a:ext cx="2248579" cy="473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Рисунок 60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6066" y="2067135"/>
            <a:ext cx="2505075" cy="857250"/>
          </a:xfrm>
          <a:prstGeom prst="rect">
            <a:avLst/>
          </a:prstGeom>
        </p:spPr>
      </p:pic>
      <p:sp>
        <p:nvSpPr>
          <p:cNvPr id="62" name="TextBox 61"/>
          <p:cNvSpPr txBox="1"/>
          <p:nvPr/>
        </p:nvSpPr>
        <p:spPr>
          <a:xfrm>
            <a:off x="3410415" y="3080652"/>
            <a:ext cx="2328266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4887A"/>
                </a:solidFill>
              </a:rPr>
              <a:t>3</a:t>
            </a:r>
            <a:r>
              <a:rPr lang="ru-RU" sz="2800" b="1" dirty="0" smtClean="0">
                <a:solidFill>
                  <a:srgbClr val="04887A"/>
                </a:solidFill>
              </a:rPr>
              <a:t> </a:t>
            </a:r>
          </a:p>
          <a:p>
            <a:pPr algn="ctr"/>
            <a:r>
              <a:rPr lang="ru-RU" sz="2800" b="1" dirty="0" smtClean="0">
                <a:solidFill>
                  <a:srgbClr val="04887A"/>
                </a:solidFill>
              </a:rPr>
              <a:t>производства</a:t>
            </a:r>
            <a:endParaRPr lang="ru-RU" sz="2800" b="1" dirty="0">
              <a:solidFill>
                <a:srgbClr val="04887A"/>
              </a:solidFill>
            </a:endParaRPr>
          </a:p>
        </p:txBody>
      </p:sp>
      <p:pic>
        <p:nvPicPr>
          <p:cNvPr id="63" name="Рисунок 62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86859" y="2306188"/>
            <a:ext cx="2718964" cy="774464"/>
          </a:xfrm>
          <a:prstGeom prst="rect">
            <a:avLst/>
          </a:prstGeom>
        </p:spPr>
      </p:pic>
      <p:sp>
        <p:nvSpPr>
          <p:cNvPr id="64" name="TextBox 63"/>
          <p:cNvSpPr txBox="1"/>
          <p:nvPr/>
        </p:nvSpPr>
        <p:spPr>
          <a:xfrm>
            <a:off x="3035661" y="3013718"/>
            <a:ext cx="280551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4887A"/>
                </a:solidFill>
              </a:rPr>
              <a:t>↑40</a:t>
            </a:r>
            <a:r>
              <a:rPr lang="ru-RU" sz="2800" b="1" dirty="0" smtClean="0">
                <a:solidFill>
                  <a:srgbClr val="04887A"/>
                </a:solidFill>
              </a:rPr>
              <a:t> </a:t>
            </a:r>
          </a:p>
          <a:p>
            <a:pPr algn="ctr"/>
            <a:r>
              <a:rPr lang="ru-RU" sz="2800" b="1" dirty="0" smtClean="0">
                <a:solidFill>
                  <a:srgbClr val="04887A"/>
                </a:solidFill>
              </a:rPr>
              <a:t>технологических</a:t>
            </a:r>
          </a:p>
          <a:p>
            <a:pPr algn="ctr"/>
            <a:r>
              <a:rPr lang="ru-RU" sz="2800" b="1" dirty="0" smtClean="0">
                <a:solidFill>
                  <a:srgbClr val="04887A"/>
                </a:solidFill>
              </a:rPr>
              <a:t> установок</a:t>
            </a:r>
            <a:endParaRPr lang="ru-RU" sz="2800" b="1" dirty="0">
              <a:solidFill>
                <a:srgbClr val="04887A"/>
              </a:solidFill>
            </a:endParaRPr>
          </a:p>
        </p:txBody>
      </p:sp>
      <p:pic>
        <p:nvPicPr>
          <p:cNvPr id="65" name="Рисунок 64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44957" y="2447380"/>
            <a:ext cx="2986919" cy="487362"/>
          </a:xfrm>
          <a:prstGeom prst="rect">
            <a:avLst/>
          </a:prstGeom>
        </p:spPr>
      </p:pic>
      <p:sp>
        <p:nvSpPr>
          <p:cNvPr id="66" name="TextBox 65"/>
          <p:cNvSpPr txBox="1"/>
          <p:nvPr/>
        </p:nvSpPr>
        <p:spPr>
          <a:xfrm>
            <a:off x="-1134048" y="2920173"/>
            <a:ext cx="2336153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4887A"/>
                </a:solidFill>
              </a:rPr>
              <a:t>↑3600</a:t>
            </a:r>
            <a:r>
              <a:rPr lang="ru-RU" sz="2800" b="1" dirty="0" smtClean="0">
                <a:solidFill>
                  <a:srgbClr val="04887A"/>
                </a:solidFill>
              </a:rPr>
              <a:t> </a:t>
            </a:r>
          </a:p>
          <a:p>
            <a:pPr algn="ctr"/>
            <a:r>
              <a:rPr lang="ru-RU" sz="2800" b="1" dirty="0" smtClean="0">
                <a:solidFill>
                  <a:srgbClr val="04887A"/>
                </a:solidFill>
              </a:rPr>
              <a:t>специалистов</a:t>
            </a:r>
            <a:endParaRPr lang="ru-RU" sz="2800" b="1" dirty="0">
              <a:solidFill>
                <a:srgbClr val="04887A"/>
              </a:solidFill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V="1">
            <a:off x="620206" y="1060089"/>
            <a:ext cx="1438944" cy="9525"/>
          </a:xfrm>
          <a:prstGeom prst="line">
            <a:avLst/>
          </a:prstGeom>
          <a:ln w="12700">
            <a:solidFill>
              <a:srgbClr val="0389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077264" y="915725"/>
            <a:ext cx="10142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0A8C92"/>
                </a:solidFill>
              </a:rPr>
              <a:t>ТОБОЛЬСК</a:t>
            </a:r>
            <a:endParaRPr lang="ru-RU" sz="1400" b="1" dirty="0">
              <a:solidFill>
                <a:srgbClr val="0A8C92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010150" y="5394964"/>
            <a:ext cx="331924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4887A"/>
                </a:solidFill>
              </a:rPr>
              <a:t>1.Производство </a:t>
            </a:r>
            <a:r>
              <a:rPr lang="ru-RU" sz="2000" b="1" dirty="0">
                <a:solidFill>
                  <a:srgbClr val="04887A"/>
                </a:solidFill>
              </a:rPr>
              <a:t>мономеров</a:t>
            </a:r>
          </a:p>
          <a:p>
            <a:r>
              <a:rPr lang="ru-RU" sz="2000" b="1" dirty="0" smtClean="0">
                <a:solidFill>
                  <a:srgbClr val="04887A"/>
                </a:solidFill>
              </a:rPr>
              <a:t>2.Производство </a:t>
            </a:r>
            <a:r>
              <a:rPr lang="ru-RU" sz="2000" b="1" dirty="0">
                <a:solidFill>
                  <a:srgbClr val="04887A"/>
                </a:solidFill>
              </a:rPr>
              <a:t>полимеров</a:t>
            </a:r>
          </a:p>
          <a:p>
            <a:r>
              <a:rPr lang="ru-RU" sz="2000" b="1" dirty="0" smtClean="0">
                <a:solidFill>
                  <a:srgbClr val="04887A"/>
                </a:solidFill>
              </a:rPr>
              <a:t>3.Электропарогенерация</a:t>
            </a:r>
            <a:endParaRPr lang="ru-RU" sz="2000" b="1" dirty="0">
              <a:solidFill>
                <a:srgbClr val="04887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052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62" grpId="1"/>
      <p:bldP spid="64" grpId="0"/>
      <p:bldP spid="64" grpId="1"/>
      <p:bldP spid="66" grpId="0"/>
      <p:bldP spid="2" grpId="0"/>
      <p:bldP spid="2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6395972" y="5757994"/>
            <a:ext cx="3944545" cy="2015708"/>
            <a:chOff x="8681733" y="4070324"/>
            <a:chExt cx="2724154" cy="1368142"/>
          </a:xfrm>
        </p:grpSpPr>
        <p:sp>
          <p:nvSpPr>
            <p:cNvPr id="5" name="Шестиугольник 4"/>
            <p:cNvSpPr/>
            <p:nvPr/>
          </p:nvSpPr>
          <p:spPr>
            <a:xfrm rot="16200000">
              <a:off x="10067090" y="4099669"/>
              <a:ext cx="1368142" cy="1309452"/>
            </a:xfrm>
            <a:prstGeom prst="hexagon">
              <a:avLst/>
            </a:prstGeom>
            <a:solidFill>
              <a:srgbClr val="4563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Шестиугольник 5"/>
            <p:cNvSpPr/>
            <p:nvPr/>
          </p:nvSpPr>
          <p:spPr>
            <a:xfrm rot="16200000">
              <a:off x="8652388" y="4099669"/>
              <a:ext cx="1368142" cy="1309452"/>
            </a:xfrm>
            <a:prstGeom prst="hexagon">
              <a:avLst/>
            </a:prstGeom>
            <a:solidFill>
              <a:srgbClr val="427A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7" name="Шестиугольник 6"/>
          <p:cNvSpPr/>
          <p:nvPr/>
        </p:nvSpPr>
        <p:spPr>
          <a:xfrm rot="16200000">
            <a:off x="-993035" y="1793657"/>
            <a:ext cx="2015708" cy="1896072"/>
          </a:xfrm>
          <a:prstGeom prst="hexagon">
            <a:avLst/>
          </a:prstGeom>
          <a:solidFill>
            <a:srgbClr val="B2DE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 rot="16200000">
            <a:off x="-59818" y="202482"/>
            <a:ext cx="2015708" cy="1896072"/>
          </a:xfrm>
          <a:prstGeom prst="hexagon">
            <a:avLst/>
          </a:prstGeom>
          <a:solidFill>
            <a:srgbClr val="7791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" name="Группа 9"/>
          <p:cNvGrpSpPr/>
          <p:nvPr/>
        </p:nvGrpSpPr>
        <p:grpSpPr>
          <a:xfrm>
            <a:off x="1963045" y="972398"/>
            <a:ext cx="4195508" cy="1663139"/>
            <a:chOff x="1963045" y="1117541"/>
            <a:chExt cx="4195508" cy="1663139"/>
          </a:xfrm>
        </p:grpSpPr>
        <p:sp>
          <p:nvSpPr>
            <p:cNvPr id="11" name="TextBox 10"/>
            <p:cNvSpPr txBox="1"/>
            <p:nvPr/>
          </p:nvSpPr>
          <p:spPr>
            <a:xfrm>
              <a:off x="2113214" y="1117541"/>
              <a:ext cx="171232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rgbClr val="147A86"/>
                  </a:solidFill>
                </a:rPr>
                <a:t>Мономеры</a:t>
              </a:r>
              <a:endParaRPr lang="ru-RU" sz="2400" b="1" dirty="0">
                <a:solidFill>
                  <a:srgbClr val="147A86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024513" y="1554319"/>
              <a:ext cx="344023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r>
                <a:rPr lang="ru-RU" dirty="0"/>
                <a:t>- </a:t>
              </a:r>
              <a:r>
                <a:rPr lang="ru-RU" dirty="0" smtClean="0"/>
                <a:t>углеводородное </a:t>
              </a:r>
              <a:r>
                <a:rPr lang="ru-RU" dirty="0"/>
                <a:t>сырьё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963045" y="1944376"/>
              <a:ext cx="419550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 smtClean="0"/>
                <a:t> </a:t>
              </a:r>
              <a:r>
                <a:rPr lang="ru-RU" sz="2400" b="1" dirty="0"/>
                <a:t>- </a:t>
              </a:r>
              <a:r>
                <a:rPr lang="ru-RU" sz="2400" b="1" dirty="0" smtClean="0"/>
                <a:t>метил-трет-бутиловый эфир</a:t>
              </a:r>
              <a:endParaRPr lang="ru-RU" sz="2400" b="1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028724" y="2319015"/>
              <a:ext cx="354789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/>
                <a:t>- б</a:t>
              </a:r>
              <a:r>
                <a:rPr lang="ru-RU" sz="2400" b="1" dirty="0" smtClean="0"/>
                <a:t>утадиен </a:t>
              </a:r>
              <a:r>
                <a:rPr lang="ru-RU" sz="2400" b="1" dirty="0"/>
                <a:t>и </a:t>
              </a:r>
              <a:r>
                <a:rPr lang="ru-RU" sz="2400" b="1" dirty="0" smtClean="0"/>
                <a:t>изобутилен</a:t>
              </a:r>
              <a:endParaRPr lang="ru-RU" sz="2400" b="1" dirty="0"/>
            </a:p>
          </p:txBody>
        </p:sp>
      </p:grp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7362833" y="4209118"/>
            <a:ext cx="2010824" cy="1847915"/>
          </a:xfrm>
          <a:prstGeom prst="hexagon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6478413" y="2559525"/>
            <a:ext cx="1964909" cy="1896073"/>
          </a:xfrm>
          <a:prstGeom prst="hexagon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-42336" y="3389548"/>
            <a:ext cx="2025137" cy="1896072"/>
          </a:xfrm>
          <a:prstGeom prst="hexagon">
            <a:avLst/>
          </a:prstGeom>
        </p:spPr>
      </p:pic>
      <p:grpSp>
        <p:nvGrpSpPr>
          <p:cNvPr id="18" name="Группа 17"/>
          <p:cNvGrpSpPr/>
          <p:nvPr/>
        </p:nvGrpSpPr>
        <p:grpSpPr>
          <a:xfrm>
            <a:off x="2060255" y="2904211"/>
            <a:ext cx="2506968" cy="1203516"/>
            <a:chOff x="2060255" y="3049354"/>
            <a:chExt cx="2506968" cy="1203516"/>
          </a:xfrm>
        </p:grpSpPr>
        <p:sp>
          <p:nvSpPr>
            <p:cNvPr id="19" name="TextBox 18"/>
            <p:cNvSpPr txBox="1"/>
            <p:nvPr/>
          </p:nvSpPr>
          <p:spPr>
            <a:xfrm>
              <a:off x="2060255" y="3421873"/>
              <a:ext cx="250696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buFontTx/>
                <a:buChar char="-"/>
              </a:pPr>
              <a:r>
                <a:rPr lang="ru-RU" sz="2400" b="1" dirty="0" smtClean="0"/>
                <a:t>полипропилен</a:t>
              </a:r>
            </a:p>
            <a:p>
              <a:pPr marL="342900" indent="-342900">
                <a:buFontTx/>
                <a:buChar char="-"/>
              </a:pPr>
              <a:r>
                <a:rPr lang="ru-RU" sz="2400" b="1" dirty="0" smtClean="0"/>
                <a:t>полиэтилен</a:t>
              </a:r>
              <a:endParaRPr lang="ru-RU" sz="2400" b="1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113214" y="3049354"/>
              <a:ext cx="163172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rgbClr val="147A86"/>
                  </a:solidFill>
                </a:rPr>
                <a:t>Полимеры</a:t>
              </a:r>
              <a:endParaRPr lang="ru-RU" sz="2400" b="1" dirty="0">
                <a:solidFill>
                  <a:srgbClr val="147A86"/>
                </a:solidFill>
              </a:endParaRPr>
            </a:p>
          </p:txBody>
        </p:sp>
      </p:grpSp>
      <p:sp>
        <p:nvSpPr>
          <p:cNvPr id="30" name="Прямоугольник 29"/>
          <p:cNvSpPr/>
          <p:nvPr/>
        </p:nvSpPr>
        <p:spPr>
          <a:xfrm>
            <a:off x="0" y="1"/>
            <a:ext cx="9144000" cy="648182"/>
          </a:xfrm>
          <a:prstGeom prst="rect">
            <a:avLst/>
          </a:prstGeom>
          <a:solidFill>
            <a:srgbClr val="1FAA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</a:rPr>
              <a:t>Продукция СИБУР Тобольск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113212" y="4671410"/>
            <a:ext cx="38905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Что можно производить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из этой продукции?</a:t>
            </a:r>
            <a:endParaRPr lang="ru-RU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3495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6540576" y="5132352"/>
            <a:ext cx="3944545" cy="2015708"/>
            <a:chOff x="8681733" y="4070324"/>
            <a:chExt cx="2724154" cy="1368142"/>
          </a:xfrm>
        </p:grpSpPr>
        <p:sp>
          <p:nvSpPr>
            <p:cNvPr id="5" name="Шестиугольник 4"/>
            <p:cNvSpPr/>
            <p:nvPr/>
          </p:nvSpPr>
          <p:spPr>
            <a:xfrm rot="16200000">
              <a:off x="10067090" y="4099669"/>
              <a:ext cx="1368142" cy="1309452"/>
            </a:xfrm>
            <a:prstGeom prst="hexagon">
              <a:avLst/>
            </a:prstGeom>
            <a:solidFill>
              <a:srgbClr val="4563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Шестиугольник 5"/>
            <p:cNvSpPr/>
            <p:nvPr/>
          </p:nvSpPr>
          <p:spPr>
            <a:xfrm rot="16200000">
              <a:off x="8652388" y="4099669"/>
              <a:ext cx="1368142" cy="1309452"/>
            </a:xfrm>
            <a:prstGeom prst="hexagon">
              <a:avLst/>
            </a:prstGeom>
            <a:solidFill>
              <a:srgbClr val="427A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8460293" y="1972309"/>
            <a:ext cx="1964909" cy="1896073"/>
          </a:xfrm>
          <a:prstGeom prst="hexagon">
            <a:avLst/>
          </a:prstGeom>
        </p:spPr>
      </p:pic>
      <p:pic>
        <p:nvPicPr>
          <p:cNvPr id="25" name="Picture 8" descr="ÐÐ°ÑÑÐ¸Ð½ÐºÐ¸ Ð¿Ð¾ Ð·Ð°Ð¿ÑÐ¾ÑÑ Ð¼Ð¾ÑÑÐ¸Ðµ ÑÑÐµÐ´ÑÑÐ²Ð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94485" y="824655"/>
            <a:ext cx="3845326" cy="2946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0" descr="ÐÐ°ÑÑÐ¸Ð½ÐºÐ¸ Ð¿Ð¾ Ð·Ð°Ð¿ÑÐ¾ÑÑ Ð±ÑÑÐ¾Ð²Ð°Ñ ÑÐµÑÐ½Ð¸ÐºÐ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57494" y="4850558"/>
            <a:ext cx="3837479" cy="2026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0" y="1"/>
            <a:ext cx="9144000" cy="648182"/>
          </a:xfrm>
          <a:prstGeom prst="rect">
            <a:avLst/>
          </a:prstGeom>
          <a:solidFill>
            <a:srgbClr val="1FAA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</a:rPr>
              <a:t>Можно производить много чего!</a:t>
            </a:r>
            <a:endParaRPr lang="ru-RU" sz="3600" b="1" dirty="0">
              <a:solidFill>
                <a:schemeClr val="bg1"/>
              </a:solidFill>
            </a:endParaRPr>
          </a:p>
        </p:txBody>
      </p:sp>
      <p:pic>
        <p:nvPicPr>
          <p:cNvPr id="2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435"/>
          <a:stretch/>
        </p:blipFill>
        <p:spPr bwMode="auto">
          <a:xfrm>
            <a:off x="606551" y="2955358"/>
            <a:ext cx="2700440" cy="2283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ÐÐ°ÑÑÐ¸Ð½ÐºÐ¸ Ð¿Ð¾ Ð·Ð°Ð¿ÑÐ¾ÑÑ Ð¿Ð»Ð°ÑÑÐ¸ÐºÐ¾Ð²Ð°Ñ Ð¿Ð¾ÑÑÐ´Ð°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923828"/>
            <a:ext cx="3994484" cy="2031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ÐÐ°ÑÑÐ¸Ð½ÐºÐ¸ Ð¿Ð¾ Ð·Ð°Ð¿ÑÐ¾ÑÑ Ð°Ð²ÑÐ¾Ð¼Ð¾Ð±Ð¸Ð»ÑÐ½ÑÐµ ÑÐ¸Ð½Ñ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64928" y="4612975"/>
            <a:ext cx="4290670" cy="2264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0" descr="ÐÐ°ÑÑÐ¸Ð½ÐºÐ¸ Ð¿Ð¾ Ð·Ð°Ð¿ÑÐ¾ÑÑ Ð±ÐµÐ½Ð·Ð¸Ð½ ÐºÐ¾Ð»Ð¾Ð½ÐºÐ°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29391" y="974323"/>
            <a:ext cx="3550193" cy="3078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2" descr="ÐÐ°ÑÑÐ¸Ð½ÐºÐ¸ Ð¿Ð¾ Ð·Ð°Ð¿ÑÐ¾ÑÑ ÑÐµÐ·Ð¸Ð½Ð¾ÑÐµÑÐ½Ð¸ÑÐµÑÐºÐ¸Ðµ Ð¸Ð·Ð´ÐµÐ»Ð¸Ñ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402" y="885766"/>
            <a:ext cx="4245168" cy="1616041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3076" name="Picture 4" descr="ÐÐ°ÑÑÐ¸Ð½ÐºÐ¸ Ð¿Ð¾ Ð·Ð°Ð¿ÑÐ¾ÑÑ Ð°Ð²ÑÐ¾Ð¼Ð¾Ð±Ð¸Ð»Ñ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6106" b="16106"/>
          <a:stretch/>
        </p:blipFill>
        <p:spPr bwMode="auto">
          <a:xfrm>
            <a:off x="120798" y="2002974"/>
            <a:ext cx="4289564" cy="2720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7489299" y="3619018"/>
            <a:ext cx="2010824" cy="1847915"/>
          </a:xfrm>
          <a:prstGeom prst="hexagon">
            <a:avLst/>
          </a:prstGeom>
        </p:spPr>
      </p:pic>
    </p:spTree>
    <p:extLst>
      <p:ext uri="{BB962C8B-B14F-4D97-AF65-F5344CB8AC3E}">
        <p14:creationId xmlns:p14="http://schemas.microsoft.com/office/powerpoint/2010/main" val="1778773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98881"/>
          </a:xfrm>
          <a:prstGeom prst="rect">
            <a:avLst/>
          </a:prstGeom>
          <a:solidFill>
            <a:srgbClr val="2643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</a:rPr>
              <a:t>Тюменский </a:t>
            </a:r>
            <a:r>
              <a:rPr lang="ru-RU" sz="3600" b="1" dirty="0">
                <a:solidFill>
                  <a:schemeClr val="bg1"/>
                </a:solidFill>
              </a:rPr>
              <a:t>промышленный узел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468827" y="4990438"/>
            <a:ext cx="10182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26438A"/>
                </a:solidFill>
              </a:rPr>
              <a:t>1869</a:t>
            </a:r>
            <a:endParaRPr lang="ru-RU" sz="3200" dirty="0">
              <a:solidFill>
                <a:srgbClr val="26438A"/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4777886" y="4989210"/>
            <a:ext cx="10182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26438A"/>
                </a:solidFill>
              </a:rPr>
              <a:t>1964</a:t>
            </a:r>
            <a:endParaRPr lang="ru-RU" sz="3200" dirty="0">
              <a:solidFill>
                <a:srgbClr val="26438A"/>
              </a:solidFill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6212688" y="4964843"/>
            <a:ext cx="10182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26438A"/>
                </a:solidFill>
              </a:rPr>
              <a:t>2006</a:t>
            </a:r>
            <a:endParaRPr lang="ru-RU" sz="3200" dirty="0">
              <a:solidFill>
                <a:srgbClr val="26438A"/>
              </a:solidFill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3343084" y="4998036"/>
            <a:ext cx="10182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26438A"/>
                </a:solidFill>
              </a:rPr>
              <a:t>1941</a:t>
            </a:r>
            <a:endParaRPr lang="ru-RU" sz="3200" dirty="0">
              <a:solidFill>
                <a:srgbClr val="26438A"/>
              </a:solidFill>
            </a:endParaRPr>
          </a:p>
        </p:txBody>
      </p:sp>
      <p:sp>
        <p:nvSpPr>
          <p:cNvPr id="74" name="object 45"/>
          <p:cNvSpPr/>
          <p:nvPr/>
        </p:nvSpPr>
        <p:spPr>
          <a:xfrm>
            <a:off x="-2638" y="5619038"/>
            <a:ext cx="9146638" cy="45719"/>
          </a:xfrm>
          <a:custGeom>
            <a:avLst/>
            <a:gdLst/>
            <a:ahLst/>
            <a:cxnLst/>
            <a:rect l="l" t="t" r="r" b="b"/>
            <a:pathLst>
              <a:path w="10872470">
                <a:moveTo>
                  <a:pt x="0" y="0"/>
                </a:moveTo>
                <a:lnTo>
                  <a:pt x="10872000" y="0"/>
                </a:lnTo>
              </a:path>
            </a:pathLst>
          </a:custGeom>
          <a:ln w="50800">
            <a:solidFill>
              <a:srgbClr val="26438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5" name="TextBox 74"/>
          <p:cNvSpPr txBox="1"/>
          <p:nvPr/>
        </p:nvSpPr>
        <p:spPr>
          <a:xfrm>
            <a:off x="7647490" y="4944158"/>
            <a:ext cx="10182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26438A"/>
                </a:solidFill>
              </a:rPr>
              <a:t>2013</a:t>
            </a:r>
            <a:endParaRPr lang="ru-RU" sz="3200" dirty="0">
              <a:solidFill>
                <a:srgbClr val="26438A"/>
              </a:solidFill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197829" y="5744870"/>
            <a:ext cx="1560225" cy="83099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200" b="1" dirty="0" smtClean="0"/>
              <a:t>Основание Тюменского судостроительно- судоремонтного </a:t>
            </a:r>
          </a:p>
          <a:p>
            <a:pPr algn="ctr">
              <a:lnSpc>
                <a:spcPct val="80000"/>
              </a:lnSpc>
            </a:pPr>
            <a:r>
              <a:rPr lang="ru-RU" sz="1200" b="1" dirty="0" smtClean="0"/>
              <a:t>завода </a:t>
            </a:r>
            <a:endParaRPr lang="ru-RU" sz="1200" b="1" dirty="0"/>
          </a:p>
        </p:txBody>
      </p:sp>
      <p:sp>
        <p:nvSpPr>
          <p:cNvPr id="77" name="TextBox 76"/>
          <p:cNvSpPr txBox="1"/>
          <p:nvPr/>
        </p:nvSpPr>
        <p:spPr>
          <a:xfrm>
            <a:off x="2968039" y="5754862"/>
            <a:ext cx="1766323" cy="53925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200" b="1"/>
            </a:lvl1pPr>
          </a:lstStyle>
          <a:p>
            <a:pPr>
              <a:lnSpc>
                <a:spcPct val="80000"/>
              </a:lnSpc>
            </a:pPr>
            <a:r>
              <a:rPr lang="ru-RU" dirty="0" smtClean="0"/>
              <a:t>Начало эвакуации</a:t>
            </a:r>
          </a:p>
          <a:p>
            <a:pPr>
              <a:lnSpc>
                <a:spcPct val="80000"/>
              </a:lnSpc>
            </a:pPr>
            <a:r>
              <a:rPr lang="ru-RU" dirty="0" smtClean="0"/>
              <a:t>промышленных предприятий</a:t>
            </a:r>
            <a:endParaRPr lang="ru-RU" dirty="0"/>
          </a:p>
        </p:txBody>
      </p:sp>
      <p:sp>
        <p:nvSpPr>
          <p:cNvPr id="78" name="TextBox 77"/>
          <p:cNvSpPr txBox="1"/>
          <p:nvPr/>
        </p:nvSpPr>
        <p:spPr>
          <a:xfrm>
            <a:off x="4567092" y="5770512"/>
            <a:ext cx="1449361" cy="9824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lnSpc>
                <a:spcPct val="80000"/>
              </a:lnSpc>
              <a:defRPr sz="1200" b="1"/>
            </a:lvl1pPr>
          </a:lstStyle>
          <a:p>
            <a:r>
              <a:rPr lang="ru-RU" dirty="0" smtClean="0"/>
              <a:t>Развитие промышленности для нужд нефтегазового комплекса</a:t>
            </a:r>
          </a:p>
          <a:p>
            <a:endParaRPr lang="ru-RU" dirty="0"/>
          </a:p>
        </p:txBody>
      </p:sp>
      <p:sp>
        <p:nvSpPr>
          <p:cNvPr id="79" name="TextBox 78"/>
          <p:cNvSpPr txBox="1"/>
          <p:nvPr/>
        </p:nvSpPr>
        <p:spPr>
          <a:xfrm>
            <a:off x="6108295" y="5710424"/>
            <a:ext cx="1404049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lnSpc>
                <a:spcPct val="80000"/>
              </a:lnSpc>
              <a:defRPr sz="1200" b="1"/>
            </a:lvl1pPr>
          </a:lstStyle>
          <a:p>
            <a:r>
              <a:rPr lang="ru-RU" dirty="0" smtClean="0"/>
              <a:t>Пуск </a:t>
            </a:r>
            <a:r>
              <a:rPr lang="ru-RU" dirty="0" err="1" smtClean="0"/>
              <a:t>Антипинского</a:t>
            </a:r>
            <a:r>
              <a:rPr lang="ru-RU" dirty="0" smtClean="0"/>
              <a:t> НПЗ. Развитие новой отрасли специализации</a:t>
            </a:r>
            <a:endParaRPr lang="ru-RU" dirty="0"/>
          </a:p>
        </p:txBody>
      </p:sp>
      <p:sp>
        <p:nvSpPr>
          <p:cNvPr id="80" name="TextBox 79"/>
          <p:cNvSpPr txBox="1"/>
          <p:nvPr/>
        </p:nvSpPr>
        <p:spPr>
          <a:xfrm>
            <a:off x="7380480" y="5700984"/>
            <a:ext cx="1687630" cy="112646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lnSpc>
                <a:spcPct val="80000"/>
              </a:lnSpc>
              <a:defRPr sz="1200" b="1"/>
            </a:lvl1pPr>
          </a:lstStyle>
          <a:p>
            <a:r>
              <a:rPr lang="ru-RU" altLang="ru-RU" dirty="0" smtClean="0"/>
              <a:t>Пуск металлургического завода «Электросталь Тюмени». Диверсификация отраслей специализации</a:t>
            </a:r>
            <a:endParaRPr lang="ru-RU" dirty="0"/>
          </a:p>
        </p:txBody>
      </p:sp>
      <p:pic>
        <p:nvPicPr>
          <p:cNvPr id="2050" name="Picture 2" descr="https://t-i.ru/media/cache/c9/7d/c97d503320637a9c7bd9a1e53057c40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13872" y="866718"/>
            <a:ext cx="5154530" cy="3949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newsmiass.ru/news/2012/11/30/30022/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7003"/>
          <a:stretch/>
        </p:blipFill>
        <p:spPr bwMode="auto">
          <a:xfrm>
            <a:off x="1616377" y="908914"/>
            <a:ext cx="5800929" cy="3835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remont-okon-72.ru/wp-content/uploads/2017/01/neftemash-remont-okon-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13872" y="915755"/>
            <a:ext cx="5405940" cy="3784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" name="image7.jpeg"/>
          <p:cNvPicPr/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3" t="-304" r="-503" b="19847"/>
          <a:stretch/>
        </p:blipFill>
        <p:spPr bwMode="auto">
          <a:xfrm>
            <a:off x="2614659" y="790029"/>
            <a:ext cx="3969552" cy="408652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58" name="Picture 10" descr="http://www.steel.ugmk.com/upload/slider2/3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58095" y="839393"/>
            <a:ext cx="5717492" cy="3818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 Ð¢ÑÐ¼ÐµÐ½ÑÐºÐ¸Ð¹ ÑÑÐ°Ð½ÐºÐ¾ÑÑÑÐ¾Ð¸ÑÐµÐ»ÑÐ½ÑÐ¹ Ð·Ð°Ð²Ð¾Ð´ - Ð²Ð¾ÑÐ¿Ð¾Ð¼Ð¸Ð½Ð°Ð½Ð¸Ñ Ð²ÐµÑÐµÑÐ°Ð½Ð¾Ð²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35" t="4584" r="2081" b="4908"/>
          <a:stretch/>
        </p:blipFill>
        <p:spPr bwMode="auto">
          <a:xfrm>
            <a:off x="1524241" y="1243173"/>
            <a:ext cx="6092880" cy="34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1903629" y="5004607"/>
            <a:ext cx="10182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26438A"/>
                </a:solidFill>
              </a:rPr>
              <a:t>1899</a:t>
            </a:r>
            <a:endParaRPr lang="ru-RU" sz="3200" dirty="0">
              <a:solidFill>
                <a:srgbClr val="26438A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528584" y="5761433"/>
            <a:ext cx="1766323" cy="6832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200" b="1"/>
            </a:lvl1pPr>
          </a:lstStyle>
          <a:p>
            <a:pPr>
              <a:lnSpc>
                <a:spcPct val="80000"/>
              </a:lnSpc>
            </a:pPr>
            <a:r>
              <a:rPr lang="ru-RU" dirty="0" smtClean="0"/>
              <a:t>Основание </a:t>
            </a:r>
          </a:p>
          <a:p>
            <a:pPr>
              <a:lnSpc>
                <a:spcPct val="80000"/>
              </a:lnSpc>
            </a:pPr>
            <a:r>
              <a:rPr lang="ru-RU" dirty="0" smtClean="0"/>
              <a:t>Тюменского станкостроительного завода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6274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71" grpId="0"/>
      <p:bldP spid="72" grpId="0"/>
      <p:bldP spid="73" grpId="0"/>
      <p:bldP spid="74" grpId="0" animBg="1"/>
      <p:bldP spid="75" grpId="0"/>
      <p:bldP spid="76" grpId="0" animBg="1"/>
      <p:bldP spid="77" grpId="0"/>
      <p:bldP spid="78" grpId="0"/>
      <p:bldP spid="79" grpId="0"/>
      <p:bldP spid="80" grpId="0"/>
      <p:bldP spid="20" grpId="0"/>
      <p:bldP spid="2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/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877833" y="3938756"/>
            <a:ext cx="2685453" cy="2994687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-39249" y="4147650"/>
            <a:ext cx="2897099" cy="2832719"/>
          </a:xfrm>
          <a:prstGeom prst="rect">
            <a:avLst/>
          </a:prstGeom>
        </p:spPr>
      </p:pic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-3350461" y="5349308"/>
            <a:ext cx="202299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13" name="Picture 10" descr="https://www.bentec.com/wp-content/uploads/2013/05/bentec_logo_neu1605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35239" y="1573141"/>
            <a:ext cx="1245221" cy="5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Baker Hughes.sv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18750" y="2820648"/>
            <a:ext cx="1339100" cy="763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Шестиугольник 2"/>
          <p:cNvSpPr/>
          <p:nvPr/>
        </p:nvSpPr>
        <p:spPr>
          <a:xfrm rot="5400000">
            <a:off x="3264608" y="1933202"/>
            <a:ext cx="2644280" cy="2733282"/>
          </a:xfrm>
          <a:prstGeom prst="hexagon">
            <a:avLst/>
          </a:prstGeom>
          <a:noFill/>
          <a:ln>
            <a:solidFill>
              <a:srgbClr val="006F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3220107" y="2884748"/>
            <a:ext cx="27235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26438A"/>
                </a:solidFill>
              </a:rPr>
              <a:t>Оборудование для</a:t>
            </a:r>
          </a:p>
          <a:p>
            <a:pPr algn="ctr"/>
            <a:r>
              <a:rPr lang="ru-RU" sz="2000" b="1" dirty="0" smtClean="0">
                <a:solidFill>
                  <a:srgbClr val="26438A"/>
                </a:solidFill>
              </a:rPr>
              <a:t> нефтегазовой отрасли</a:t>
            </a:r>
            <a:endParaRPr lang="ru-RU" sz="2000" b="1" dirty="0">
              <a:solidFill>
                <a:srgbClr val="26438A"/>
              </a:solidFill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6880562" y="3863226"/>
            <a:ext cx="2738637" cy="2200568"/>
            <a:chOff x="6818347" y="3801984"/>
            <a:chExt cx="2738637" cy="2200568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6818347" y="3801984"/>
              <a:ext cx="980863" cy="220056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8285599" y="3801985"/>
              <a:ext cx="1271385" cy="220056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5924" y="1136669"/>
            <a:ext cx="1055984" cy="775944"/>
          </a:xfrm>
          <a:prstGeom prst="rect">
            <a:avLst/>
          </a:prstGeom>
        </p:spPr>
      </p:pic>
      <p:pic>
        <p:nvPicPr>
          <p:cNvPr id="10244" name="Picture 4" descr="ÐÐÐ Â«Ð¢ÐµÑÐ½Ð¾Ð»Ð¾Ð³Ð¸ÑÐµÑÐºÐ°Ñ ÐºÐ¾Ð¼Ð¿Ð°Ð½Ð¸Ñ Ð¨Ð»ÑÐ¼Ð±ÐµÑÐ¶ÐµÂ»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01571" y="4222231"/>
            <a:ext cx="1767092" cy="394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Прямоугольник 26"/>
          <p:cNvSpPr/>
          <p:nvPr/>
        </p:nvSpPr>
        <p:spPr>
          <a:xfrm>
            <a:off x="0" y="2459"/>
            <a:ext cx="9144000" cy="698881"/>
          </a:xfrm>
          <a:prstGeom prst="rect">
            <a:avLst/>
          </a:prstGeom>
          <a:solidFill>
            <a:srgbClr val="26438A"/>
          </a:solidFill>
          <a:ln>
            <a:solidFill>
              <a:srgbClr val="2643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solidFill>
                  <a:schemeClr val="bg1"/>
                </a:solidFill>
              </a:rPr>
              <a:t>Нефтесервис</a:t>
            </a:r>
            <a:r>
              <a:rPr lang="ru-RU" sz="3600" b="1" dirty="0" smtClean="0">
                <a:solidFill>
                  <a:schemeClr val="bg1"/>
                </a:solidFill>
              </a:rPr>
              <a:t> 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7339773" y="3173602"/>
            <a:ext cx="613653" cy="5929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2" name="Picture 2" descr="https://jobfilter.ru/uploaded_files/images/2016/12/14/96475/md_VfAzB7-vPFYZFW1Y.jpg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61008" y="2199086"/>
            <a:ext cx="1892418" cy="1017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ÐÐ°ÑÑÐ¸Ð½ÐºÐ¸ Ð¿Ð¾ Ð·Ð°Ð¿ÑÐ¾ÑÑ ÑÑÐ¼ÐµÐ½ÑÐºÐ¸Ð¹ Ð¼Ð¾ÑÐ¾ÑÐ¾ÑÑÑÐ¾Ð¸ÑÐµÐ»ÑÐ½ÑÐ¹ Ð·Ð°Ð²Ð¾Ð´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CFEFC"/>
              </a:clrFrom>
              <a:clrTo>
                <a:srgbClr val="FC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44895" y="1046111"/>
            <a:ext cx="1183958" cy="1199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Группа 5"/>
          <p:cNvGrpSpPr/>
          <p:nvPr/>
        </p:nvGrpSpPr>
        <p:grpSpPr>
          <a:xfrm>
            <a:off x="6303915" y="3616677"/>
            <a:ext cx="1649511" cy="769441"/>
            <a:chOff x="5051612" y="5088160"/>
            <a:chExt cx="1649511" cy="769441"/>
          </a:xfrm>
        </p:grpSpPr>
        <p:pic>
          <p:nvPicPr>
            <p:cNvPr id="1030" name="Picture 6" descr="http://www.zbku.ru/00/00_logo.jpg"/>
            <p:cNvPicPr>
              <a:picLocks noChangeAspect="1" noChangeArrowheads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7203" t="4859" r="56809"/>
            <a:stretch/>
          </p:blipFill>
          <p:spPr bwMode="auto">
            <a:xfrm>
              <a:off x="5051612" y="5139675"/>
              <a:ext cx="593850" cy="6536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TextBox 4"/>
            <p:cNvSpPr txBox="1"/>
            <p:nvPr/>
          </p:nvSpPr>
          <p:spPr>
            <a:xfrm>
              <a:off x="5673278" y="5088160"/>
              <a:ext cx="1027845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100" b="1" dirty="0" smtClean="0">
                  <a:solidFill>
                    <a:srgbClr val="324F7B"/>
                  </a:solidFill>
                </a:rPr>
                <a:t>Завод</a:t>
              </a:r>
            </a:p>
            <a:p>
              <a:r>
                <a:rPr lang="ru-RU" sz="1100" b="1" dirty="0" err="1" smtClean="0">
                  <a:solidFill>
                    <a:srgbClr val="324F7B"/>
                  </a:solidFill>
                </a:rPr>
                <a:t>блочно</a:t>
              </a:r>
              <a:r>
                <a:rPr lang="ru-RU" sz="1100" b="1" dirty="0" smtClean="0">
                  <a:solidFill>
                    <a:srgbClr val="324F7B"/>
                  </a:solidFill>
                </a:rPr>
                <a:t>-</a:t>
              </a:r>
            </a:p>
            <a:p>
              <a:r>
                <a:rPr lang="ru-RU" sz="1100" b="1" dirty="0" smtClean="0">
                  <a:solidFill>
                    <a:srgbClr val="324F7B"/>
                  </a:solidFill>
                </a:rPr>
                <a:t>комплектных</a:t>
              </a:r>
            </a:p>
            <a:p>
              <a:r>
                <a:rPr lang="ru-RU" sz="1100" b="1" dirty="0" smtClean="0">
                  <a:solidFill>
                    <a:srgbClr val="324F7B"/>
                  </a:solidFill>
                </a:rPr>
                <a:t>устройств</a:t>
              </a:r>
              <a:endParaRPr lang="ru-RU" sz="1100" b="1" dirty="0">
                <a:solidFill>
                  <a:srgbClr val="324F7B"/>
                </a:solidFill>
              </a:endParaRPr>
            </a:p>
          </p:txBody>
        </p:sp>
      </p:grpSp>
      <p:pic>
        <p:nvPicPr>
          <p:cNvPr id="23" name="Рисунок 22"/>
          <p:cNvPicPr preferRelativeResize="0">
            <a:picLocks/>
          </p:cNvPicPr>
          <p:nvPr/>
        </p:nvPicPr>
        <p:blipFill>
          <a:blip r:embed="rId12"/>
          <a:stretch>
            <a:fillRect/>
          </a:stretch>
        </p:blipFill>
        <p:spPr>
          <a:xfrm rot="16200000">
            <a:off x="3268771" y="1940519"/>
            <a:ext cx="2646000" cy="2732400"/>
          </a:xfrm>
          <a:prstGeom prst="hexagon">
            <a:avLst/>
          </a:prstGeom>
        </p:spPr>
      </p:pic>
      <p:pic>
        <p:nvPicPr>
          <p:cNvPr id="1026" name="Рисунок 1" descr="http://www.neftgaztek.ru/images/sibburmash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57935" y="4373115"/>
            <a:ext cx="136207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Рисунок 2" descr="АО НЕФТЕПРОММАШ ТЮМЕНЬ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01571" y="4517159"/>
            <a:ext cx="242887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3" descr="http://img.bizorg.su/companies/266/04f/s_26604f84feb4.jpeg"/>
          <p:cNvPicPr>
            <a:picLocks noChangeAspect="1" noChangeArrowheads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98983" y="4855296"/>
            <a:ext cx="1035703" cy="1035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1790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/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871907" y="3940106"/>
            <a:ext cx="2685453" cy="2994687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-39249" y="4147650"/>
            <a:ext cx="2897099" cy="2832719"/>
          </a:xfrm>
          <a:prstGeom prst="rect">
            <a:avLst/>
          </a:prstGeom>
        </p:spPr>
      </p:pic>
      <p:grpSp>
        <p:nvGrpSpPr>
          <p:cNvPr id="22" name="Группа 21"/>
          <p:cNvGrpSpPr/>
          <p:nvPr/>
        </p:nvGrpSpPr>
        <p:grpSpPr>
          <a:xfrm>
            <a:off x="6858944" y="3862848"/>
            <a:ext cx="2711378" cy="2205090"/>
            <a:chOff x="6845606" y="3797462"/>
            <a:chExt cx="2711378" cy="2205090"/>
          </a:xfrm>
        </p:grpSpPr>
        <p:sp>
          <p:nvSpPr>
            <p:cNvPr id="23" name="Прямоугольник 22"/>
            <p:cNvSpPr/>
            <p:nvPr/>
          </p:nvSpPr>
          <p:spPr>
            <a:xfrm>
              <a:off x="6845606" y="3797462"/>
              <a:ext cx="980863" cy="220056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8285599" y="3801985"/>
              <a:ext cx="1271385" cy="220056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5" name="Прямоугольник 14"/>
          <p:cNvSpPr/>
          <p:nvPr/>
        </p:nvSpPr>
        <p:spPr>
          <a:xfrm>
            <a:off x="0" y="-10241"/>
            <a:ext cx="9144000" cy="698881"/>
          </a:xfrm>
          <a:prstGeom prst="rect">
            <a:avLst/>
          </a:prstGeom>
          <a:solidFill>
            <a:srgbClr val="26438A"/>
          </a:solidFill>
          <a:ln>
            <a:solidFill>
              <a:srgbClr val="2643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solidFill>
                  <a:schemeClr val="bg1"/>
                </a:solidFill>
              </a:rPr>
              <a:t>Нефтесервис</a:t>
            </a:r>
            <a:r>
              <a:rPr lang="ru-RU" sz="3600" b="1" dirty="0" smtClean="0">
                <a:solidFill>
                  <a:schemeClr val="bg1"/>
                </a:solidFill>
              </a:rPr>
              <a:t> 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28" name="Шестиугольник 27"/>
          <p:cNvSpPr/>
          <p:nvPr/>
        </p:nvSpPr>
        <p:spPr>
          <a:xfrm rot="5400000">
            <a:off x="4208235" y="2734501"/>
            <a:ext cx="2644280" cy="2733282"/>
          </a:xfrm>
          <a:prstGeom prst="hexagon">
            <a:avLst/>
          </a:prstGeom>
          <a:noFill/>
          <a:ln>
            <a:solidFill>
              <a:srgbClr val="006F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157986" y="3759230"/>
            <a:ext cx="27918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26438A"/>
                </a:solidFill>
              </a:rPr>
              <a:t>Научные исследования</a:t>
            </a:r>
          </a:p>
          <a:p>
            <a:pPr algn="ctr"/>
            <a:r>
              <a:rPr lang="ru-RU" sz="2000" b="1" dirty="0" smtClean="0">
                <a:solidFill>
                  <a:srgbClr val="26438A"/>
                </a:solidFill>
              </a:rPr>
              <a:t> и разработки</a:t>
            </a:r>
            <a:endParaRPr lang="ru-RU" sz="2000" b="1" dirty="0">
              <a:solidFill>
                <a:srgbClr val="26438A"/>
              </a:solidFill>
            </a:endParaRPr>
          </a:p>
        </p:txBody>
      </p:sp>
      <p:pic>
        <p:nvPicPr>
          <p:cNvPr id="33" name="Рисунок 2" descr="http://charts-stock.com/images/1284725334.jpg"/>
          <p:cNvPicPr>
            <a:picLocks noChangeAspect="1" noChangeArrowheads="1"/>
          </p:cNvPicPr>
          <p:nvPr/>
        </p:nvPicPr>
        <p:blipFill>
          <a:blip r:embed="rId5" r:link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40219" y="4343578"/>
            <a:ext cx="1833360" cy="1022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Рисунок 1" descr="NOVATEK"/>
          <p:cNvPicPr>
            <a:picLocks noChangeAspect="1" noChangeArrowheads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61947" y="3161122"/>
            <a:ext cx="1490930" cy="425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Рисунок 6" descr="Газпром проектирование"/>
          <p:cNvPicPr>
            <a:picLocks noChangeAspect="1" noChangeArrowheads="1"/>
          </p:cNvPicPr>
          <p:nvPr/>
        </p:nvPicPr>
        <p:blipFill>
          <a:blip r:embed="rId9" r:link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15861" y="4494846"/>
            <a:ext cx="1228725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Рисунок 5" descr="cid:image002.png@01D3F1F4.BB269AE0"/>
          <p:cNvPicPr>
            <a:picLocks noChangeAspect="1" noChangeArrowheads="1"/>
          </p:cNvPicPr>
          <p:nvPr/>
        </p:nvPicPr>
        <p:blipFill>
          <a:blip r:embed="rId11" r:link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01761" y="2951524"/>
            <a:ext cx="1587091" cy="789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Рисунок 3" descr="https://upload.wikimedia.org/wikipedia/commons/thumb/4/45/LUK_OIL_Logo_lat.svg/2000px-LUK_OIL_Logo_lat.svg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01355" y="2248116"/>
            <a:ext cx="1629318" cy="458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Рисунок 38"/>
          <p:cNvPicPr preferRelativeResize="0">
            <a:picLocks/>
          </p:cNvPicPr>
          <p:nvPr/>
        </p:nvPicPr>
        <p:blipFill>
          <a:blip r:embed="rId14"/>
          <a:stretch>
            <a:fillRect/>
          </a:stretch>
        </p:blipFill>
        <p:spPr>
          <a:xfrm rot="5400000">
            <a:off x="4200822" y="2740995"/>
            <a:ext cx="2646000" cy="2732400"/>
          </a:xfrm>
          <a:prstGeom prst="hexagon">
            <a:avLst/>
          </a:prstGeom>
        </p:spPr>
      </p:pic>
      <p:pic>
        <p:nvPicPr>
          <p:cNvPr id="1026" name="Picture 2" descr="ÐÐ»Ð°Ð²Ð½Ð°Ñ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27988" y="5564182"/>
            <a:ext cx="1616976" cy="531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Рисунок 4" descr="Сургутнефтегаз"/>
          <p:cNvPicPr>
            <a:picLocks noChangeAspect="1" noChangeArrowheads="1"/>
          </p:cNvPicPr>
          <p:nvPr/>
        </p:nvPicPr>
        <p:blipFill>
          <a:blip r:embed="rId16" r:link="rId1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05250" y="5492478"/>
            <a:ext cx="1333500" cy="75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7" name="Прямоугольник 66"/>
          <p:cNvSpPr/>
          <p:nvPr/>
        </p:nvSpPr>
        <p:spPr>
          <a:xfrm>
            <a:off x="7309166" y="3876042"/>
            <a:ext cx="613653" cy="5929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0" name="Группа 39"/>
          <p:cNvGrpSpPr/>
          <p:nvPr/>
        </p:nvGrpSpPr>
        <p:grpSpPr>
          <a:xfrm>
            <a:off x="1518750" y="1046111"/>
            <a:ext cx="6434676" cy="4844888"/>
            <a:chOff x="1518750" y="1046111"/>
            <a:chExt cx="6434676" cy="4844888"/>
          </a:xfrm>
        </p:grpSpPr>
        <p:pic>
          <p:nvPicPr>
            <p:cNvPr id="41" name="Picture 10" descr="https://www.bentec.com/wp-content/uploads/2013/05/bentec_logo_neu1605.png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35239" y="1573141"/>
              <a:ext cx="1245221" cy="560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2" name="Picture 6" descr="Baker Hughes.svg"/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18750" y="2820648"/>
              <a:ext cx="1339100" cy="7632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Шестиугольник 42"/>
            <p:cNvSpPr/>
            <p:nvPr/>
          </p:nvSpPr>
          <p:spPr>
            <a:xfrm rot="5400000">
              <a:off x="3264608" y="1933202"/>
              <a:ext cx="2644280" cy="2733282"/>
            </a:xfrm>
            <a:prstGeom prst="hexagon">
              <a:avLst/>
            </a:prstGeom>
            <a:noFill/>
            <a:ln>
              <a:solidFill>
                <a:srgbClr val="006FA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3220107" y="2884748"/>
              <a:ext cx="272356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2000" b="1" dirty="0" smtClean="0">
                  <a:solidFill>
                    <a:srgbClr val="26438A"/>
                  </a:solidFill>
                </a:rPr>
                <a:t>Оборудование для</a:t>
              </a:r>
            </a:p>
            <a:p>
              <a:pPr algn="ctr"/>
              <a:r>
                <a:rPr lang="ru-RU" sz="2000" b="1" dirty="0" smtClean="0">
                  <a:solidFill>
                    <a:srgbClr val="26438A"/>
                  </a:solidFill>
                </a:rPr>
                <a:t> нефтегазовой отрасли</a:t>
              </a:r>
              <a:endParaRPr lang="ru-RU" sz="2000" b="1" dirty="0">
                <a:solidFill>
                  <a:srgbClr val="26438A"/>
                </a:solidFill>
              </a:endParaRPr>
            </a:p>
          </p:txBody>
        </p:sp>
        <p:pic>
          <p:nvPicPr>
            <p:cNvPr id="45" name="Рисунок 44"/>
            <p:cNvPicPr>
              <a:picLocks noChangeAspect="1"/>
            </p:cNvPicPr>
            <p:nvPr/>
          </p:nvPicPr>
          <p:blipFill>
            <a:blip r:embed="rId20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55924" y="1136669"/>
              <a:ext cx="1055984" cy="775944"/>
            </a:xfrm>
            <a:prstGeom prst="rect">
              <a:avLst/>
            </a:prstGeom>
          </p:spPr>
        </p:pic>
        <p:pic>
          <p:nvPicPr>
            <p:cNvPr id="46" name="Picture 4" descr="ÐÐÐ Â«Ð¢ÐµÑÐ½Ð¾Ð»Ð¾Ð³Ð¸ÑÐµÑÐºÐ°Ñ ÐºÐ¾Ð¼Ð¿Ð°Ð½Ð¸Ñ Ð¨Ð»ÑÐ¼Ð±ÐµÑÐ¶ÐµÂ»"/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1571" y="4222231"/>
              <a:ext cx="1767092" cy="3940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Прямоугольник 46"/>
            <p:cNvSpPr/>
            <p:nvPr/>
          </p:nvSpPr>
          <p:spPr>
            <a:xfrm>
              <a:off x="7339773" y="3173602"/>
              <a:ext cx="613653" cy="5929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8" name="Picture 2" descr="https://jobfilter.ru/uploaded_files/images/2016/12/14/96475/md_VfAzB7-vPFYZFW1Y.jpg"/>
            <p:cNvPicPr>
              <a:picLocks noChangeAspect="1" noChangeArrowheads="1"/>
            </p:cNvPicPr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61008" y="2199086"/>
              <a:ext cx="1892418" cy="10174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9" name="Picture 4" descr="ÐÐ°ÑÑÐ¸Ð½ÐºÐ¸ Ð¿Ð¾ Ð·Ð°Ð¿ÑÐ¾ÑÑ ÑÑÐ¼ÐµÐ½ÑÐºÐ¸Ð¹ Ð¼Ð¾ÑÐ¾ÑÐ¾ÑÑÑÐ¾Ð¸ÑÐµÐ»ÑÐ½ÑÐ¹ Ð·Ð°Ð²Ð¾Ð´"/>
            <p:cNvPicPr>
              <a:picLocks noChangeAspect="1" noChangeArrowheads="1"/>
            </p:cNvPicPr>
            <p:nvPr/>
          </p:nvPicPr>
          <p:blipFill>
            <a:blip r:embed="rId23">
              <a:clrChange>
                <a:clrFrom>
                  <a:srgbClr val="FCFEFC"/>
                </a:clrFrom>
                <a:clrTo>
                  <a:srgbClr val="FCFEF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4895" y="1046111"/>
              <a:ext cx="1183958" cy="11997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0" name="Группа 49"/>
            <p:cNvGrpSpPr/>
            <p:nvPr/>
          </p:nvGrpSpPr>
          <p:grpSpPr>
            <a:xfrm>
              <a:off x="6303915" y="3616677"/>
              <a:ext cx="1649511" cy="769441"/>
              <a:chOff x="5051612" y="5088160"/>
              <a:chExt cx="1649511" cy="769441"/>
            </a:xfrm>
          </p:grpSpPr>
          <p:pic>
            <p:nvPicPr>
              <p:cNvPr id="55" name="Picture 6" descr="http://www.zbku.ru/00/00_logo.jpg"/>
              <p:cNvPicPr>
                <a:picLocks noChangeAspect="1" noChangeArrowheads="1"/>
              </p:cNvPicPr>
              <p:nvPr/>
            </p:nvPicPr>
            <p:blipFill rotWithShape="1">
              <a:blip r:embed="rId24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7203" t="4859" r="56809"/>
              <a:stretch/>
            </p:blipFill>
            <p:spPr bwMode="auto">
              <a:xfrm>
                <a:off x="5051612" y="5139675"/>
                <a:ext cx="593850" cy="65369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72" name="TextBox 71"/>
              <p:cNvSpPr txBox="1"/>
              <p:nvPr/>
            </p:nvSpPr>
            <p:spPr>
              <a:xfrm>
                <a:off x="5673278" y="5088160"/>
                <a:ext cx="1027845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1100" b="1" dirty="0" smtClean="0">
                    <a:solidFill>
                      <a:srgbClr val="324F7B"/>
                    </a:solidFill>
                  </a:rPr>
                  <a:t>Завод</a:t>
                </a:r>
              </a:p>
              <a:p>
                <a:r>
                  <a:rPr lang="ru-RU" sz="1100" b="1" dirty="0" err="1" smtClean="0">
                    <a:solidFill>
                      <a:srgbClr val="324F7B"/>
                    </a:solidFill>
                  </a:rPr>
                  <a:t>Блочно</a:t>
                </a:r>
                <a:endParaRPr lang="ru-RU" sz="1100" b="1" dirty="0" smtClean="0">
                  <a:solidFill>
                    <a:srgbClr val="324F7B"/>
                  </a:solidFill>
                </a:endParaRPr>
              </a:p>
              <a:p>
                <a:r>
                  <a:rPr lang="ru-RU" sz="1100" b="1" dirty="0" smtClean="0">
                    <a:solidFill>
                      <a:srgbClr val="324F7B"/>
                    </a:solidFill>
                  </a:rPr>
                  <a:t>Комплектных</a:t>
                </a:r>
              </a:p>
              <a:p>
                <a:r>
                  <a:rPr lang="ru-RU" sz="1100" b="1" dirty="0" smtClean="0">
                    <a:solidFill>
                      <a:srgbClr val="324F7B"/>
                    </a:solidFill>
                  </a:rPr>
                  <a:t>Устройств</a:t>
                </a:r>
                <a:endParaRPr lang="ru-RU" sz="1100" b="1" dirty="0">
                  <a:solidFill>
                    <a:srgbClr val="324F7B"/>
                  </a:solidFill>
                </a:endParaRPr>
              </a:p>
            </p:txBody>
          </p:sp>
        </p:grpSp>
        <p:pic>
          <p:nvPicPr>
            <p:cNvPr id="51" name="Рисунок 50"/>
            <p:cNvPicPr preferRelativeResize="0">
              <a:picLocks/>
            </p:cNvPicPr>
            <p:nvPr/>
          </p:nvPicPr>
          <p:blipFill>
            <a:blip r:embed="rId25"/>
            <a:stretch>
              <a:fillRect/>
            </a:stretch>
          </p:blipFill>
          <p:spPr>
            <a:xfrm rot="16200000">
              <a:off x="3268771" y="1940519"/>
              <a:ext cx="2646000" cy="2732400"/>
            </a:xfrm>
            <a:prstGeom prst="hexagon">
              <a:avLst/>
            </a:prstGeom>
          </p:spPr>
        </p:pic>
        <p:pic>
          <p:nvPicPr>
            <p:cNvPr id="52" name="Рисунок 1" descr="http://www.neftgaztek.ru/images/sibburmash.jpg"/>
            <p:cNvPicPr>
              <a:picLocks noChangeAspect="1" noChangeArrowheads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57935" y="4373115"/>
              <a:ext cx="1362075" cy="1000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3" name="Рисунок 2" descr="АО НЕФТЕПРОММАШ ТЮМЕНЬ"/>
            <p:cNvPicPr>
              <a:picLocks noChangeAspect="1" noChangeArrowheads="1"/>
            </p:cNvPicPr>
            <p:nvPr/>
          </p:nvPicPr>
          <p:blipFill>
            <a:blip r:embed="rId2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1571" y="4517159"/>
              <a:ext cx="2428875" cy="676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4" name="Рисунок 3" descr="http://img.bizorg.su/companies/266/04f/s_26604f84feb4.jpeg"/>
            <p:cNvPicPr>
              <a:picLocks noChangeAspect="1" noChangeArrowheads="1"/>
            </p:cNvPicPr>
            <p:nvPr/>
          </p:nvPicPr>
          <p:blipFill>
            <a:blip r:embed="rId2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98983" y="4855296"/>
              <a:ext cx="1035703" cy="10357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01638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2.96296E-6 L -0.32517 -0.22685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267" y="-113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8" grpId="1" animBg="1"/>
      <p:bldP spid="3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Шестиугольник 3"/>
          <p:cNvSpPr>
            <a:spLocks/>
          </p:cNvSpPr>
          <p:nvPr/>
        </p:nvSpPr>
        <p:spPr>
          <a:xfrm rot="16200000">
            <a:off x="1759579" y="1087815"/>
            <a:ext cx="1692000" cy="1591200"/>
          </a:xfrm>
          <a:prstGeom prst="hexagon">
            <a:avLst/>
          </a:prstGeom>
          <a:solidFill>
            <a:srgbClr val="E2E2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Шестиугольник 4"/>
          <p:cNvSpPr/>
          <p:nvPr/>
        </p:nvSpPr>
        <p:spPr>
          <a:xfrm rot="16200000">
            <a:off x="103153" y="1098070"/>
            <a:ext cx="1692200" cy="1591765"/>
          </a:xfrm>
          <a:prstGeom prst="hexagon">
            <a:avLst/>
          </a:prstGeom>
          <a:solidFill>
            <a:srgbClr val="2643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Шестиугольник 5"/>
          <p:cNvSpPr/>
          <p:nvPr/>
        </p:nvSpPr>
        <p:spPr>
          <a:xfrm rot="16200000">
            <a:off x="3421158" y="1098453"/>
            <a:ext cx="1692000" cy="1591200"/>
          </a:xfrm>
          <a:prstGeom prst="hexagon">
            <a:avLst/>
          </a:prstGeom>
          <a:noFill/>
          <a:ln>
            <a:solidFill>
              <a:srgbClr val="132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0" y="-21820"/>
            <a:ext cx="9144000" cy="954107"/>
          </a:xfrm>
          <a:prstGeom prst="rect">
            <a:avLst/>
          </a:prstGeom>
          <a:solidFill>
            <a:srgbClr val="26438A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err="1" smtClean="0">
                <a:solidFill>
                  <a:schemeClr val="bg1"/>
                </a:solidFill>
              </a:rPr>
              <a:t>Антипинский</a:t>
            </a:r>
            <a:r>
              <a:rPr lang="ru-RU" sz="2800" b="1" dirty="0" smtClean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нефтеперерабатывающий завод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8" name="AutoShape 153"/>
          <p:cNvSpPr>
            <a:spLocks/>
          </p:cNvSpPr>
          <p:nvPr/>
        </p:nvSpPr>
        <p:spPr bwMode="auto">
          <a:xfrm>
            <a:off x="999603" y="57398"/>
            <a:ext cx="727597" cy="766556"/>
          </a:xfrm>
          <a:custGeom>
            <a:avLst/>
            <a:gdLst>
              <a:gd name="T0" fmla="+- 0 4330 3782"/>
              <a:gd name="T1" fmla="*/ T0 w 750"/>
              <a:gd name="T2" fmla="+- 0 2301 1634"/>
              <a:gd name="T3" fmla="*/ 2301 h 704"/>
              <a:gd name="T4" fmla="+- 0 4314 3782"/>
              <a:gd name="T5" fmla="*/ T4 w 750"/>
              <a:gd name="T6" fmla="+- 0 2269 1634"/>
              <a:gd name="T7" fmla="*/ 2269 h 704"/>
              <a:gd name="T8" fmla="+- 0 4233 3782"/>
              <a:gd name="T9" fmla="*/ T8 w 750"/>
              <a:gd name="T10" fmla="+- 0 2194 1634"/>
              <a:gd name="T11" fmla="*/ 2194 h 704"/>
              <a:gd name="T12" fmla="+- 0 3931 3782"/>
              <a:gd name="T13" fmla="*/ T12 w 750"/>
              <a:gd name="T14" fmla="+- 0 1995 1634"/>
              <a:gd name="T15" fmla="*/ 1995 h 704"/>
              <a:gd name="T16" fmla="+- 0 3901 3782"/>
              <a:gd name="T17" fmla="*/ T16 w 750"/>
              <a:gd name="T18" fmla="+- 0 1962 1634"/>
              <a:gd name="T19" fmla="*/ 1962 h 704"/>
              <a:gd name="T20" fmla="+- 0 3896 3782"/>
              <a:gd name="T21" fmla="*/ T20 w 750"/>
              <a:gd name="T22" fmla="+- 0 1927 1634"/>
              <a:gd name="T23" fmla="*/ 1927 h 704"/>
              <a:gd name="T24" fmla="+- 0 3838 3782"/>
              <a:gd name="T25" fmla="*/ T24 w 750"/>
              <a:gd name="T26" fmla="+- 0 1933 1634"/>
              <a:gd name="T27" fmla="*/ 1933 h 704"/>
              <a:gd name="T28" fmla="+- 0 3782 3782"/>
              <a:gd name="T29" fmla="*/ T28 w 750"/>
              <a:gd name="T30" fmla="+- 0 1947 1634"/>
              <a:gd name="T31" fmla="*/ 1947 h 704"/>
              <a:gd name="T32" fmla="+- 0 3798 3782"/>
              <a:gd name="T33" fmla="*/ T32 w 750"/>
              <a:gd name="T34" fmla="+- 0 1991 1634"/>
              <a:gd name="T35" fmla="*/ 1991 h 704"/>
              <a:gd name="T36" fmla="+- 0 3881 3782"/>
              <a:gd name="T37" fmla="*/ T36 w 750"/>
              <a:gd name="T38" fmla="+- 0 2070 1634"/>
              <a:gd name="T39" fmla="*/ 2070 h 704"/>
              <a:gd name="T40" fmla="+- 0 4184 3782"/>
              <a:gd name="T41" fmla="*/ T40 w 750"/>
              <a:gd name="T42" fmla="+- 0 2269 1634"/>
              <a:gd name="T43" fmla="*/ 2269 h 704"/>
              <a:gd name="T44" fmla="+- 0 4202 3782"/>
              <a:gd name="T45" fmla="*/ T44 w 750"/>
              <a:gd name="T46" fmla="+- 0 2285 1634"/>
              <a:gd name="T47" fmla="*/ 2285 h 704"/>
              <a:gd name="T48" fmla="+- 0 4220 3782"/>
              <a:gd name="T49" fmla="*/ T48 w 750"/>
              <a:gd name="T50" fmla="+- 0 2320 1634"/>
              <a:gd name="T51" fmla="*/ 2320 h 704"/>
              <a:gd name="T52" fmla="+- 0 4247 3782"/>
              <a:gd name="T53" fmla="*/ T52 w 750"/>
              <a:gd name="T54" fmla="+- 0 2335 1634"/>
              <a:gd name="T55" fmla="*/ 2335 h 704"/>
              <a:gd name="T56" fmla="+- 0 4305 3782"/>
              <a:gd name="T57" fmla="*/ T56 w 750"/>
              <a:gd name="T58" fmla="+- 0 2325 1634"/>
              <a:gd name="T59" fmla="*/ 2325 h 704"/>
              <a:gd name="T60" fmla="+- 0 4432 3782"/>
              <a:gd name="T61" fmla="*/ T60 w 750"/>
              <a:gd name="T62" fmla="+- 0 2171 1634"/>
              <a:gd name="T63" fmla="*/ 2171 h 704"/>
              <a:gd name="T64" fmla="+- 0 4416 3782"/>
              <a:gd name="T65" fmla="*/ T64 w 750"/>
              <a:gd name="T66" fmla="+- 0 2127 1634"/>
              <a:gd name="T67" fmla="*/ 2127 h 704"/>
              <a:gd name="T68" fmla="+- 0 4386 3782"/>
              <a:gd name="T69" fmla="*/ T68 w 750"/>
              <a:gd name="T70" fmla="+- 0 2090 1634"/>
              <a:gd name="T71" fmla="*/ 2090 h 704"/>
              <a:gd name="T72" fmla="+- 0 4030 3782"/>
              <a:gd name="T73" fmla="*/ T72 w 750"/>
              <a:gd name="T74" fmla="+- 0 1849 1634"/>
              <a:gd name="T75" fmla="*/ 1849 h 704"/>
              <a:gd name="T76" fmla="+- 0 4012 3782"/>
              <a:gd name="T77" fmla="*/ T76 w 750"/>
              <a:gd name="T78" fmla="+- 0 1833 1634"/>
              <a:gd name="T79" fmla="*/ 1833 h 704"/>
              <a:gd name="T80" fmla="+- 0 3994 3782"/>
              <a:gd name="T81" fmla="*/ T80 w 750"/>
              <a:gd name="T82" fmla="+- 0 1798 1634"/>
              <a:gd name="T83" fmla="*/ 1798 h 704"/>
              <a:gd name="T84" fmla="+- 0 3966 3782"/>
              <a:gd name="T85" fmla="*/ T84 w 750"/>
              <a:gd name="T86" fmla="+- 0 1783 1634"/>
              <a:gd name="T87" fmla="*/ 1783 h 704"/>
              <a:gd name="T88" fmla="+- 0 3909 3782"/>
              <a:gd name="T89" fmla="*/ T88 w 750"/>
              <a:gd name="T90" fmla="+- 0 1793 1634"/>
              <a:gd name="T91" fmla="*/ 1793 h 704"/>
              <a:gd name="T92" fmla="+- 0 3884 3782"/>
              <a:gd name="T93" fmla="*/ T92 w 750"/>
              <a:gd name="T94" fmla="+- 0 1817 1634"/>
              <a:gd name="T95" fmla="*/ 1817 h 704"/>
              <a:gd name="T96" fmla="+- 0 3927 3782"/>
              <a:gd name="T97" fmla="*/ T96 w 750"/>
              <a:gd name="T98" fmla="+- 0 1881 1634"/>
              <a:gd name="T99" fmla="*/ 1881 h 704"/>
              <a:gd name="T100" fmla="+- 0 3980 3782"/>
              <a:gd name="T101" fmla="*/ T100 w 750"/>
              <a:gd name="T102" fmla="+- 0 1924 1634"/>
              <a:gd name="T103" fmla="*/ 1924 h 704"/>
              <a:gd name="T104" fmla="+- 0 4283 3782"/>
              <a:gd name="T105" fmla="*/ T104 w 750"/>
              <a:gd name="T106" fmla="+- 0 2123 1634"/>
              <a:gd name="T107" fmla="*/ 2123 h 704"/>
              <a:gd name="T108" fmla="+- 0 4313 3782"/>
              <a:gd name="T109" fmla="*/ T108 w 750"/>
              <a:gd name="T110" fmla="+- 0 2156 1634"/>
              <a:gd name="T111" fmla="*/ 2156 h 704"/>
              <a:gd name="T112" fmla="+- 0 4317 3782"/>
              <a:gd name="T113" fmla="*/ T112 w 750"/>
              <a:gd name="T114" fmla="+- 0 2191 1634"/>
              <a:gd name="T115" fmla="*/ 2191 h 704"/>
              <a:gd name="T116" fmla="+- 0 4376 3782"/>
              <a:gd name="T117" fmla="*/ T116 w 750"/>
              <a:gd name="T118" fmla="+- 0 2185 1634"/>
              <a:gd name="T119" fmla="*/ 2185 h 704"/>
              <a:gd name="T120" fmla="+- 0 4432 3782"/>
              <a:gd name="T121" fmla="*/ T120 w 750"/>
              <a:gd name="T122" fmla="+- 0 2171 1634"/>
              <a:gd name="T123" fmla="*/ 2171 h 704"/>
              <a:gd name="T124" fmla="+- 0 4528 3782"/>
              <a:gd name="T125" fmla="*/ T124 w 750"/>
              <a:gd name="T126" fmla="+- 0 2008 1634"/>
              <a:gd name="T127" fmla="*/ 2008 h 704"/>
              <a:gd name="T128" fmla="+- 0 4512 3782"/>
              <a:gd name="T129" fmla="*/ T128 w 750"/>
              <a:gd name="T130" fmla="+- 0 1976 1634"/>
              <a:gd name="T131" fmla="*/ 1976 h 704"/>
              <a:gd name="T132" fmla="+- 0 4431 3782"/>
              <a:gd name="T133" fmla="*/ T132 w 750"/>
              <a:gd name="T134" fmla="+- 0 1901 1634"/>
              <a:gd name="T135" fmla="*/ 1901 h 704"/>
              <a:gd name="T136" fmla="+- 0 4130 3782"/>
              <a:gd name="T137" fmla="*/ T136 w 750"/>
              <a:gd name="T138" fmla="+- 0 1702 1634"/>
              <a:gd name="T139" fmla="*/ 1702 h 704"/>
              <a:gd name="T140" fmla="+- 0 4099 3782"/>
              <a:gd name="T141" fmla="*/ T140 w 750"/>
              <a:gd name="T142" fmla="+- 0 1669 1634"/>
              <a:gd name="T143" fmla="*/ 1669 h 704"/>
              <a:gd name="T144" fmla="+- 0 4095 3782"/>
              <a:gd name="T145" fmla="*/ T144 w 750"/>
              <a:gd name="T146" fmla="+- 0 1634 1634"/>
              <a:gd name="T147" fmla="*/ 1634 h 704"/>
              <a:gd name="T148" fmla="+- 0 4037 3782"/>
              <a:gd name="T149" fmla="*/ T148 w 750"/>
              <a:gd name="T150" fmla="+- 0 1640 1634"/>
              <a:gd name="T151" fmla="*/ 1640 h 704"/>
              <a:gd name="T152" fmla="+- 0 3980 3782"/>
              <a:gd name="T153" fmla="*/ T152 w 750"/>
              <a:gd name="T154" fmla="+- 0 1654 1634"/>
              <a:gd name="T155" fmla="*/ 1654 h 704"/>
              <a:gd name="T156" fmla="+- 0 3996 3782"/>
              <a:gd name="T157" fmla="*/ T156 w 750"/>
              <a:gd name="T158" fmla="+- 0 1698 1634"/>
              <a:gd name="T159" fmla="*/ 1698 h 704"/>
              <a:gd name="T160" fmla="+- 0 4080 3782"/>
              <a:gd name="T161" fmla="*/ T160 w 750"/>
              <a:gd name="T162" fmla="+- 0 1777 1634"/>
              <a:gd name="T163" fmla="*/ 1777 h 704"/>
              <a:gd name="T164" fmla="+- 0 4382 3782"/>
              <a:gd name="T165" fmla="*/ T164 w 750"/>
              <a:gd name="T166" fmla="+- 0 1976 1634"/>
              <a:gd name="T167" fmla="*/ 1976 h 704"/>
              <a:gd name="T168" fmla="+- 0 4400 3782"/>
              <a:gd name="T169" fmla="*/ T168 w 750"/>
              <a:gd name="T170" fmla="+- 0 1992 1634"/>
              <a:gd name="T171" fmla="*/ 1992 h 704"/>
              <a:gd name="T172" fmla="+- 0 4418 3782"/>
              <a:gd name="T173" fmla="*/ T172 w 750"/>
              <a:gd name="T174" fmla="+- 0 2027 1634"/>
              <a:gd name="T175" fmla="*/ 2027 h 704"/>
              <a:gd name="T176" fmla="+- 0 4446 3782"/>
              <a:gd name="T177" fmla="*/ T176 w 750"/>
              <a:gd name="T178" fmla="+- 0 2042 1634"/>
              <a:gd name="T179" fmla="*/ 2042 h 704"/>
              <a:gd name="T180" fmla="+- 0 4503 3782"/>
              <a:gd name="T181" fmla="*/ T180 w 750"/>
              <a:gd name="T182" fmla="+- 0 2032 1634"/>
              <a:gd name="T183" fmla="*/ 2032 h 704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  <a:cxn ang="0">
                <a:pos x="T97" y="T99"/>
              </a:cxn>
              <a:cxn ang="0">
                <a:pos x="T101" y="T103"/>
              </a:cxn>
              <a:cxn ang="0">
                <a:pos x="T105" y="T107"/>
              </a:cxn>
              <a:cxn ang="0">
                <a:pos x="T109" y="T111"/>
              </a:cxn>
              <a:cxn ang="0">
                <a:pos x="T113" y="T115"/>
              </a:cxn>
              <a:cxn ang="0">
                <a:pos x="T117" y="T119"/>
              </a:cxn>
              <a:cxn ang="0">
                <a:pos x="T121" y="T123"/>
              </a:cxn>
              <a:cxn ang="0">
                <a:pos x="T125" y="T127"/>
              </a:cxn>
              <a:cxn ang="0">
                <a:pos x="T129" y="T131"/>
              </a:cxn>
              <a:cxn ang="0">
                <a:pos x="T133" y="T135"/>
              </a:cxn>
              <a:cxn ang="0">
                <a:pos x="T137" y="T139"/>
              </a:cxn>
              <a:cxn ang="0">
                <a:pos x="T141" y="T143"/>
              </a:cxn>
              <a:cxn ang="0">
                <a:pos x="T145" y="T147"/>
              </a:cxn>
              <a:cxn ang="0">
                <a:pos x="T149" y="T151"/>
              </a:cxn>
              <a:cxn ang="0">
                <a:pos x="T153" y="T155"/>
              </a:cxn>
              <a:cxn ang="0">
                <a:pos x="T157" y="T159"/>
              </a:cxn>
              <a:cxn ang="0">
                <a:pos x="T161" y="T163"/>
              </a:cxn>
              <a:cxn ang="0">
                <a:pos x="T165" y="T167"/>
              </a:cxn>
              <a:cxn ang="0">
                <a:pos x="T169" y="T171"/>
              </a:cxn>
              <a:cxn ang="0">
                <a:pos x="T173" y="T175"/>
              </a:cxn>
              <a:cxn ang="0">
                <a:pos x="T177" y="T179"/>
              </a:cxn>
              <a:cxn ang="0">
                <a:pos x="T181" y="T183"/>
              </a:cxn>
            </a:cxnLst>
            <a:rect l="0" t="0" r="r" b="b"/>
            <a:pathLst>
              <a:path w="750" h="704">
                <a:moveTo>
                  <a:pt x="551" y="683"/>
                </a:moveTo>
                <a:lnTo>
                  <a:pt x="548" y="667"/>
                </a:lnTo>
                <a:lnTo>
                  <a:pt x="535" y="639"/>
                </a:lnTo>
                <a:lnTo>
                  <a:pt x="532" y="635"/>
                </a:lnTo>
                <a:lnTo>
                  <a:pt x="505" y="603"/>
                </a:lnTo>
                <a:lnTo>
                  <a:pt x="451" y="560"/>
                </a:lnTo>
                <a:lnTo>
                  <a:pt x="149" y="361"/>
                </a:lnTo>
                <a:lnTo>
                  <a:pt x="131" y="346"/>
                </a:lnTo>
                <a:lnTo>
                  <a:pt x="119" y="328"/>
                </a:lnTo>
                <a:lnTo>
                  <a:pt x="113" y="310"/>
                </a:lnTo>
                <a:lnTo>
                  <a:pt x="114" y="293"/>
                </a:lnTo>
                <a:lnTo>
                  <a:pt x="85" y="295"/>
                </a:lnTo>
                <a:lnTo>
                  <a:pt x="56" y="299"/>
                </a:lnTo>
                <a:lnTo>
                  <a:pt x="28" y="305"/>
                </a:lnTo>
                <a:lnTo>
                  <a:pt x="0" y="313"/>
                </a:lnTo>
                <a:lnTo>
                  <a:pt x="3" y="329"/>
                </a:lnTo>
                <a:lnTo>
                  <a:pt x="16" y="357"/>
                </a:lnTo>
                <a:lnTo>
                  <a:pt x="46" y="394"/>
                </a:lnTo>
                <a:lnTo>
                  <a:pt x="99" y="436"/>
                </a:lnTo>
                <a:lnTo>
                  <a:pt x="402" y="635"/>
                </a:lnTo>
                <a:lnTo>
                  <a:pt x="420" y="651"/>
                </a:lnTo>
                <a:lnTo>
                  <a:pt x="432" y="668"/>
                </a:lnTo>
                <a:lnTo>
                  <a:pt x="438" y="686"/>
                </a:lnTo>
                <a:lnTo>
                  <a:pt x="436" y="703"/>
                </a:lnTo>
                <a:lnTo>
                  <a:pt x="465" y="701"/>
                </a:lnTo>
                <a:lnTo>
                  <a:pt x="494" y="697"/>
                </a:lnTo>
                <a:lnTo>
                  <a:pt x="523" y="691"/>
                </a:lnTo>
                <a:lnTo>
                  <a:pt x="551" y="683"/>
                </a:lnTo>
                <a:moveTo>
                  <a:pt x="650" y="537"/>
                </a:moveTo>
                <a:lnTo>
                  <a:pt x="647" y="521"/>
                </a:lnTo>
                <a:lnTo>
                  <a:pt x="634" y="493"/>
                </a:lnTo>
                <a:lnTo>
                  <a:pt x="631" y="489"/>
                </a:lnTo>
                <a:lnTo>
                  <a:pt x="604" y="456"/>
                </a:lnTo>
                <a:lnTo>
                  <a:pt x="550" y="414"/>
                </a:lnTo>
                <a:lnTo>
                  <a:pt x="248" y="215"/>
                </a:lnTo>
                <a:lnTo>
                  <a:pt x="230" y="199"/>
                </a:lnTo>
                <a:lnTo>
                  <a:pt x="218" y="182"/>
                </a:lnTo>
                <a:lnTo>
                  <a:pt x="212" y="164"/>
                </a:lnTo>
                <a:lnTo>
                  <a:pt x="214" y="147"/>
                </a:lnTo>
                <a:lnTo>
                  <a:pt x="184" y="149"/>
                </a:lnTo>
                <a:lnTo>
                  <a:pt x="156" y="153"/>
                </a:lnTo>
                <a:lnTo>
                  <a:pt x="127" y="159"/>
                </a:lnTo>
                <a:lnTo>
                  <a:pt x="99" y="167"/>
                </a:lnTo>
                <a:lnTo>
                  <a:pt x="102" y="183"/>
                </a:lnTo>
                <a:lnTo>
                  <a:pt x="115" y="211"/>
                </a:lnTo>
                <a:lnTo>
                  <a:pt x="145" y="247"/>
                </a:lnTo>
                <a:lnTo>
                  <a:pt x="199" y="289"/>
                </a:lnTo>
                <a:lnTo>
                  <a:pt x="198" y="290"/>
                </a:lnTo>
                <a:lnTo>
                  <a:pt x="501" y="489"/>
                </a:lnTo>
                <a:lnTo>
                  <a:pt x="519" y="504"/>
                </a:lnTo>
                <a:lnTo>
                  <a:pt x="531" y="522"/>
                </a:lnTo>
                <a:lnTo>
                  <a:pt x="537" y="540"/>
                </a:lnTo>
                <a:lnTo>
                  <a:pt x="535" y="557"/>
                </a:lnTo>
                <a:lnTo>
                  <a:pt x="565" y="555"/>
                </a:lnTo>
                <a:lnTo>
                  <a:pt x="594" y="551"/>
                </a:lnTo>
                <a:lnTo>
                  <a:pt x="622" y="545"/>
                </a:lnTo>
                <a:lnTo>
                  <a:pt x="650" y="537"/>
                </a:lnTo>
                <a:moveTo>
                  <a:pt x="749" y="390"/>
                </a:moveTo>
                <a:lnTo>
                  <a:pt x="746" y="374"/>
                </a:lnTo>
                <a:lnTo>
                  <a:pt x="733" y="346"/>
                </a:lnTo>
                <a:lnTo>
                  <a:pt x="730" y="342"/>
                </a:lnTo>
                <a:lnTo>
                  <a:pt x="703" y="310"/>
                </a:lnTo>
                <a:lnTo>
                  <a:pt x="649" y="267"/>
                </a:lnTo>
                <a:lnTo>
                  <a:pt x="347" y="68"/>
                </a:lnTo>
                <a:lnTo>
                  <a:pt x="348" y="68"/>
                </a:lnTo>
                <a:lnTo>
                  <a:pt x="329" y="53"/>
                </a:lnTo>
                <a:lnTo>
                  <a:pt x="317" y="35"/>
                </a:lnTo>
                <a:lnTo>
                  <a:pt x="311" y="17"/>
                </a:lnTo>
                <a:lnTo>
                  <a:pt x="313" y="0"/>
                </a:lnTo>
                <a:lnTo>
                  <a:pt x="284" y="2"/>
                </a:lnTo>
                <a:lnTo>
                  <a:pt x="255" y="6"/>
                </a:lnTo>
                <a:lnTo>
                  <a:pt x="226" y="12"/>
                </a:lnTo>
                <a:lnTo>
                  <a:pt x="198" y="20"/>
                </a:lnTo>
                <a:lnTo>
                  <a:pt x="201" y="36"/>
                </a:lnTo>
                <a:lnTo>
                  <a:pt x="214" y="64"/>
                </a:lnTo>
                <a:lnTo>
                  <a:pt x="244" y="101"/>
                </a:lnTo>
                <a:lnTo>
                  <a:pt x="298" y="143"/>
                </a:lnTo>
                <a:lnTo>
                  <a:pt x="600" y="342"/>
                </a:lnTo>
                <a:lnTo>
                  <a:pt x="618" y="358"/>
                </a:lnTo>
                <a:lnTo>
                  <a:pt x="630" y="375"/>
                </a:lnTo>
                <a:lnTo>
                  <a:pt x="636" y="393"/>
                </a:lnTo>
                <a:lnTo>
                  <a:pt x="635" y="410"/>
                </a:lnTo>
                <a:lnTo>
                  <a:pt x="664" y="408"/>
                </a:lnTo>
                <a:lnTo>
                  <a:pt x="693" y="404"/>
                </a:lnTo>
                <a:lnTo>
                  <a:pt x="721" y="398"/>
                </a:lnTo>
                <a:lnTo>
                  <a:pt x="749" y="390"/>
                </a:lnTo>
              </a:path>
            </a:pathLst>
          </a:custGeom>
          <a:solidFill>
            <a:srgbClr val="FFFFFF"/>
          </a:solidFill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476332" y="1226307"/>
            <a:ext cx="38980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суммарная мощность переработки </a:t>
            </a:r>
            <a:endParaRPr lang="ru-RU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270262" y="1347064"/>
            <a:ext cx="142282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</a:rPr>
              <a:t>9 </a:t>
            </a:r>
            <a:endParaRPr lang="en-US" sz="32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млн тонн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68639" y="2068986"/>
            <a:ext cx="3426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численность работников завода</a:t>
            </a:r>
            <a:endParaRPr lang="ru-RU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3543779" y="1414468"/>
            <a:ext cx="139012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solidFill>
                  <a:srgbClr val="26438A"/>
                </a:solidFill>
              </a:rPr>
              <a:t>↑</a:t>
            </a:r>
            <a:r>
              <a:rPr lang="en-US" sz="3200" b="1" dirty="0" smtClean="0">
                <a:solidFill>
                  <a:srgbClr val="26438A"/>
                </a:solidFill>
              </a:rPr>
              <a:t>2000</a:t>
            </a:r>
          </a:p>
          <a:p>
            <a:pPr algn="ctr"/>
            <a:r>
              <a:rPr lang="ru-RU" sz="2400" b="1" dirty="0">
                <a:solidFill>
                  <a:srgbClr val="26438A"/>
                </a:solidFill>
              </a:rPr>
              <a:t>человек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76332" y="1657237"/>
            <a:ext cx="2996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глубина переработки нефти</a:t>
            </a:r>
            <a:endParaRPr lang="ru-RU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2179780" y="1580692"/>
            <a:ext cx="9012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26438A"/>
                </a:solidFill>
              </a:rPr>
              <a:t>98%</a:t>
            </a:r>
            <a:endParaRPr lang="ru-RU" sz="3200" dirty="0">
              <a:solidFill>
                <a:srgbClr val="26438A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15289" y="3106469"/>
            <a:ext cx="30806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26438A"/>
                </a:solidFill>
              </a:rPr>
              <a:t>Продукция завода</a:t>
            </a:r>
            <a:endParaRPr lang="ru-RU" sz="2800" b="1" dirty="0">
              <a:solidFill>
                <a:srgbClr val="26438A"/>
              </a:solidFill>
            </a:endParaRPr>
          </a:p>
        </p:txBody>
      </p:sp>
      <p:sp>
        <p:nvSpPr>
          <p:cNvPr id="18" name="AutoShape 153"/>
          <p:cNvSpPr>
            <a:spLocks/>
          </p:cNvSpPr>
          <p:nvPr/>
        </p:nvSpPr>
        <p:spPr bwMode="auto">
          <a:xfrm>
            <a:off x="1142881" y="3789351"/>
            <a:ext cx="2708347" cy="3007503"/>
          </a:xfrm>
          <a:custGeom>
            <a:avLst/>
            <a:gdLst>
              <a:gd name="T0" fmla="+- 0 4330 3782"/>
              <a:gd name="T1" fmla="*/ T0 w 750"/>
              <a:gd name="T2" fmla="+- 0 2301 1634"/>
              <a:gd name="T3" fmla="*/ 2301 h 704"/>
              <a:gd name="T4" fmla="+- 0 4314 3782"/>
              <a:gd name="T5" fmla="*/ T4 w 750"/>
              <a:gd name="T6" fmla="+- 0 2269 1634"/>
              <a:gd name="T7" fmla="*/ 2269 h 704"/>
              <a:gd name="T8" fmla="+- 0 4233 3782"/>
              <a:gd name="T9" fmla="*/ T8 w 750"/>
              <a:gd name="T10" fmla="+- 0 2194 1634"/>
              <a:gd name="T11" fmla="*/ 2194 h 704"/>
              <a:gd name="T12" fmla="+- 0 3931 3782"/>
              <a:gd name="T13" fmla="*/ T12 w 750"/>
              <a:gd name="T14" fmla="+- 0 1995 1634"/>
              <a:gd name="T15" fmla="*/ 1995 h 704"/>
              <a:gd name="T16" fmla="+- 0 3901 3782"/>
              <a:gd name="T17" fmla="*/ T16 w 750"/>
              <a:gd name="T18" fmla="+- 0 1962 1634"/>
              <a:gd name="T19" fmla="*/ 1962 h 704"/>
              <a:gd name="T20" fmla="+- 0 3896 3782"/>
              <a:gd name="T21" fmla="*/ T20 w 750"/>
              <a:gd name="T22" fmla="+- 0 1927 1634"/>
              <a:gd name="T23" fmla="*/ 1927 h 704"/>
              <a:gd name="T24" fmla="+- 0 3838 3782"/>
              <a:gd name="T25" fmla="*/ T24 w 750"/>
              <a:gd name="T26" fmla="+- 0 1933 1634"/>
              <a:gd name="T27" fmla="*/ 1933 h 704"/>
              <a:gd name="T28" fmla="+- 0 3782 3782"/>
              <a:gd name="T29" fmla="*/ T28 w 750"/>
              <a:gd name="T30" fmla="+- 0 1947 1634"/>
              <a:gd name="T31" fmla="*/ 1947 h 704"/>
              <a:gd name="T32" fmla="+- 0 3798 3782"/>
              <a:gd name="T33" fmla="*/ T32 w 750"/>
              <a:gd name="T34" fmla="+- 0 1991 1634"/>
              <a:gd name="T35" fmla="*/ 1991 h 704"/>
              <a:gd name="T36" fmla="+- 0 3881 3782"/>
              <a:gd name="T37" fmla="*/ T36 w 750"/>
              <a:gd name="T38" fmla="+- 0 2070 1634"/>
              <a:gd name="T39" fmla="*/ 2070 h 704"/>
              <a:gd name="T40" fmla="+- 0 4184 3782"/>
              <a:gd name="T41" fmla="*/ T40 w 750"/>
              <a:gd name="T42" fmla="+- 0 2269 1634"/>
              <a:gd name="T43" fmla="*/ 2269 h 704"/>
              <a:gd name="T44" fmla="+- 0 4202 3782"/>
              <a:gd name="T45" fmla="*/ T44 w 750"/>
              <a:gd name="T46" fmla="+- 0 2285 1634"/>
              <a:gd name="T47" fmla="*/ 2285 h 704"/>
              <a:gd name="T48" fmla="+- 0 4220 3782"/>
              <a:gd name="T49" fmla="*/ T48 w 750"/>
              <a:gd name="T50" fmla="+- 0 2320 1634"/>
              <a:gd name="T51" fmla="*/ 2320 h 704"/>
              <a:gd name="T52" fmla="+- 0 4247 3782"/>
              <a:gd name="T53" fmla="*/ T52 w 750"/>
              <a:gd name="T54" fmla="+- 0 2335 1634"/>
              <a:gd name="T55" fmla="*/ 2335 h 704"/>
              <a:gd name="T56" fmla="+- 0 4305 3782"/>
              <a:gd name="T57" fmla="*/ T56 w 750"/>
              <a:gd name="T58" fmla="+- 0 2325 1634"/>
              <a:gd name="T59" fmla="*/ 2325 h 704"/>
              <a:gd name="T60" fmla="+- 0 4432 3782"/>
              <a:gd name="T61" fmla="*/ T60 w 750"/>
              <a:gd name="T62" fmla="+- 0 2171 1634"/>
              <a:gd name="T63" fmla="*/ 2171 h 704"/>
              <a:gd name="T64" fmla="+- 0 4416 3782"/>
              <a:gd name="T65" fmla="*/ T64 w 750"/>
              <a:gd name="T66" fmla="+- 0 2127 1634"/>
              <a:gd name="T67" fmla="*/ 2127 h 704"/>
              <a:gd name="T68" fmla="+- 0 4386 3782"/>
              <a:gd name="T69" fmla="*/ T68 w 750"/>
              <a:gd name="T70" fmla="+- 0 2090 1634"/>
              <a:gd name="T71" fmla="*/ 2090 h 704"/>
              <a:gd name="T72" fmla="+- 0 4030 3782"/>
              <a:gd name="T73" fmla="*/ T72 w 750"/>
              <a:gd name="T74" fmla="+- 0 1849 1634"/>
              <a:gd name="T75" fmla="*/ 1849 h 704"/>
              <a:gd name="T76" fmla="+- 0 4012 3782"/>
              <a:gd name="T77" fmla="*/ T76 w 750"/>
              <a:gd name="T78" fmla="+- 0 1833 1634"/>
              <a:gd name="T79" fmla="*/ 1833 h 704"/>
              <a:gd name="T80" fmla="+- 0 3994 3782"/>
              <a:gd name="T81" fmla="*/ T80 w 750"/>
              <a:gd name="T82" fmla="+- 0 1798 1634"/>
              <a:gd name="T83" fmla="*/ 1798 h 704"/>
              <a:gd name="T84" fmla="+- 0 3966 3782"/>
              <a:gd name="T85" fmla="*/ T84 w 750"/>
              <a:gd name="T86" fmla="+- 0 1783 1634"/>
              <a:gd name="T87" fmla="*/ 1783 h 704"/>
              <a:gd name="T88" fmla="+- 0 3909 3782"/>
              <a:gd name="T89" fmla="*/ T88 w 750"/>
              <a:gd name="T90" fmla="+- 0 1793 1634"/>
              <a:gd name="T91" fmla="*/ 1793 h 704"/>
              <a:gd name="T92" fmla="+- 0 3884 3782"/>
              <a:gd name="T93" fmla="*/ T92 w 750"/>
              <a:gd name="T94" fmla="+- 0 1817 1634"/>
              <a:gd name="T95" fmla="*/ 1817 h 704"/>
              <a:gd name="T96" fmla="+- 0 3927 3782"/>
              <a:gd name="T97" fmla="*/ T96 w 750"/>
              <a:gd name="T98" fmla="+- 0 1881 1634"/>
              <a:gd name="T99" fmla="*/ 1881 h 704"/>
              <a:gd name="T100" fmla="+- 0 3980 3782"/>
              <a:gd name="T101" fmla="*/ T100 w 750"/>
              <a:gd name="T102" fmla="+- 0 1924 1634"/>
              <a:gd name="T103" fmla="*/ 1924 h 704"/>
              <a:gd name="T104" fmla="+- 0 4283 3782"/>
              <a:gd name="T105" fmla="*/ T104 w 750"/>
              <a:gd name="T106" fmla="+- 0 2123 1634"/>
              <a:gd name="T107" fmla="*/ 2123 h 704"/>
              <a:gd name="T108" fmla="+- 0 4313 3782"/>
              <a:gd name="T109" fmla="*/ T108 w 750"/>
              <a:gd name="T110" fmla="+- 0 2156 1634"/>
              <a:gd name="T111" fmla="*/ 2156 h 704"/>
              <a:gd name="T112" fmla="+- 0 4317 3782"/>
              <a:gd name="T113" fmla="*/ T112 w 750"/>
              <a:gd name="T114" fmla="+- 0 2191 1634"/>
              <a:gd name="T115" fmla="*/ 2191 h 704"/>
              <a:gd name="T116" fmla="+- 0 4376 3782"/>
              <a:gd name="T117" fmla="*/ T116 w 750"/>
              <a:gd name="T118" fmla="+- 0 2185 1634"/>
              <a:gd name="T119" fmla="*/ 2185 h 704"/>
              <a:gd name="T120" fmla="+- 0 4432 3782"/>
              <a:gd name="T121" fmla="*/ T120 w 750"/>
              <a:gd name="T122" fmla="+- 0 2171 1634"/>
              <a:gd name="T123" fmla="*/ 2171 h 704"/>
              <a:gd name="T124" fmla="+- 0 4528 3782"/>
              <a:gd name="T125" fmla="*/ T124 w 750"/>
              <a:gd name="T126" fmla="+- 0 2008 1634"/>
              <a:gd name="T127" fmla="*/ 2008 h 704"/>
              <a:gd name="T128" fmla="+- 0 4512 3782"/>
              <a:gd name="T129" fmla="*/ T128 w 750"/>
              <a:gd name="T130" fmla="+- 0 1976 1634"/>
              <a:gd name="T131" fmla="*/ 1976 h 704"/>
              <a:gd name="T132" fmla="+- 0 4431 3782"/>
              <a:gd name="T133" fmla="*/ T132 w 750"/>
              <a:gd name="T134" fmla="+- 0 1901 1634"/>
              <a:gd name="T135" fmla="*/ 1901 h 704"/>
              <a:gd name="T136" fmla="+- 0 4130 3782"/>
              <a:gd name="T137" fmla="*/ T136 w 750"/>
              <a:gd name="T138" fmla="+- 0 1702 1634"/>
              <a:gd name="T139" fmla="*/ 1702 h 704"/>
              <a:gd name="T140" fmla="+- 0 4099 3782"/>
              <a:gd name="T141" fmla="*/ T140 w 750"/>
              <a:gd name="T142" fmla="+- 0 1669 1634"/>
              <a:gd name="T143" fmla="*/ 1669 h 704"/>
              <a:gd name="T144" fmla="+- 0 4095 3782"/>
              <a:gd name="T145" fmla="*/ T144 w 750"/>
              <a:gd name="T146" fmla="+- 0 1634 1634"/>
              <a:gd name="T147" fmla="*/ 1634 h 704"/>
              <a:gd name="T148" fmla="+- 0 4037 3782"/>
              <a:gd name="T149" fmla="*/ T148 w 750"/>
              <a:gd name="T150" fmla="+- 0 1640 1634"/>
              <a:gd name="T151" fmla="*/ 1640 h 704"/>
              <a:gd name="T152" fmla="+- 0 3980 3782"/>
              <a:gd name="T153" fmla="*/ T152 w 750"/>
              <a:gd name="T154" fmla="+- 0 1654 1634"/>
              <a:gd name="T155" fmla="*/ 1654 h 704"/>
              <a:gd name="T156" fmla="+- 0 3996 3782"/>
              <a:gd name="T157" fmla="*/ T156 w 750"/>
              <a:gd name="T158" fmla="+- 0 1698 1634"/>
              <a:gd name="T159" fmla="*/ 1698 h 704"/>
              <a:gd name="T160" fmla="+- 0 4080 3782"/>
              <a:gd name="T161" fmla="*/ T160 w 750"/>
              <a:gd name="T162" fmla="+- 0 1777 1634"/>
              <a:gd name="T163" fmla="*/ 1777 h 704"/>
              <a:gd name="T164" fmla="+- 0 4382 3782"/>
              <a:gd name="T165" fmla="*/ T164 w 750"/>
              <a:gd name="T166" fmla="+- 0 1976 1634"/>
              <a:gd name="T167" fmla="*/ 1976 h 704"/>
              <a:gd name="T168" fmla="+- 0 4400 3782"/>
              <a:gd name="T169" fmla="*/ T168 w 750"/>
              <a:gd name="T170" fmla="+- 0 1992 1634"/>
              <a:gd name="T171" fmla="*/ 1992 h 704"/>
              <a:gd name="T172" fmla="+- 0 4418 3782"/>
              <a:gd name="T173" fmla="*/ T172 w 750"/>
              <a:gd name="T174" fmla="+- 0 2027 1634"/>
              <a:gd name="T175" fmla="*/ 2027 h 704"/>
              <a:gd name="T176" fmla="+- 0 4446 3782"/>
              <a:gd name="T177" fmla="*/ T176 w 750"/>
              <a:gd name="T178" fmla="+- 0 2042 1634"/>
              <a:gd name="T179" fmla="*/ 2042 h 704"/>
              <a:gd name="T180" fmla="+- 0 4503 3782"/>
              <a:gd name="T181" fmla="*/ T180 w 750"/>
              <a:gd name="T182" fmla="+- 0 2032 1634"/>
              <a:gd name="T183" fmla="*/ 2032 h 704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  <a:cxn ang="0">
                <a:pos x="T97" y="T99"/>
              </a:cxn>
              <a:cxn ang="0">
                <a:pos x="T101" y="T103"/>
              </a:cxn>
              <a:cxn ang="0">
                <a:pos x="T105" y="T107"/>
              </a:cxn>
              <a:cxn ang="0">
                <a:pos x="T109" y="T111"/>
              </a:cxn>
              <a:cxn ang="0">
                <a:pos x="T113" y="T115"/>
              </a:cxn>
              <a:cxn ang="0">
                <a:pos x="T117" y="T119"/>
              </a:cxn>
              <a:cxn ang="0">
                <a:pos x="T121" y="T123"/>
              </a:cxn>
              <a:cxn ang="0">
                <a:pos x="T125" y="T127"/>
              </a:cxn>
              <a:cxn ang="0">
                <a:pos x="T129" y="T131"/>
              </a:cxn>
              <a:cxn ang="0">
                <a:pos x="T133" y="T135"/>
              </a:cxn>
              <a:cxn ang="0">
                <a:pos x="T137" y="T139"/>
              </a:cxn>
              <a:cxn ang="0">
                <a:pos x="T141" y="T143"/>
              </a:cxn>
              <a:cxn ang="0">
                <a:pos x="T145" y="T147"/>
              </a:cxn>
              <a:cxn ang="0">
                <a:pos x="T149" y="T151"/>
              </a:cxn>
              <a:cxn ang="0">
                <a:pos x="T153" y="T155"/>
              </a:cxn>
              <a:cxn ang="0">
                <a:pos x="T157" y="T159"/>
              </a:cxn>
              <a:cxn ang="0">
                <a:pos x="T161" y="T163"/>
              </a:cxn>
              <a:cxn ang="0">
                <a:pos x="T165" y="T167"/>
              </a:cxn>
              <a:cxn ang="0">
                <a:pos x="T169" y="T171"/>
              </a:cxn>
              <a:cxn ang="0">
                <a:pos x="T173" y="T175"/>
              </a:cxn>
              <a:cxn ang="0">
                <a:pos x="T177" y="T179"/>
              </a:cxn>
              <a:cxn ang="0">
                <a:pos x="T181" y="T183"/>
              </a:cxn>
            </a:cxnLst>
            <a:rect l="0" t="0" r="r" b="b"/>
            <a:pathLst>
              <a:path w="750" h="704">
                <a:moveTo>
                  <a:pt x="551" y="683"/>
                </a:moveTo>
                <a:lnTo>
                  <a:pt x="548" y="667"/>
                </a:lnTo>
                <a:lnTo>
                  <a:pt x="535" y="639"/>
                </a:lnTo>
                <a:lnTo>
                  <a:pt x="532" y="635"/>
                </a:lnTo>
                <a:lnTo>
                  <a:pt x="505" y="603"/>
                </a:lnTo>
                <a:lnTo>
                  <a:pt x="451" y="560"/>
                </a:lnTo>
                <a:lnTo>
                  <a:pt x="149" y="361"/>
                </a:lnTo>
                <a:lnTo>
                  <a:pt x="131" y="346"/>
                </a:lnTo>
                <a:lnTo>
                  <a:pt x="119" y="328"/>
                </a:lnTo>
                <a:lnTo>
                  <a:pt x="113" y="310"/>
                </a:lnTo>
                <a:lnTo>
                  <a:pt x="114" y="293"/>
                </a:lnTo>
                <a:lnTo>
                  <a:pt x="85" y="295"/>
                </a:lnTo>
                <a:lnTo>
                  <a:pt x="56" y="299"/>
                </a:lnTo>
                <a:lnTo>
                  <a:pt x="28" y="305"/>
                </a:lnTo>
                <a:lnTo>
                  <a:pt x="0" y="313"/>
                </a:lnTo>
                <a:lnTo>
                  <a:pt x="3" y="329"/>
                </a:lnTo>
                <a:lnTo>
                  <a:pt x="16" y="357"/>
                </a:lnTo>
                <a:lnTo>
                  <a:pt x="46" y="394"/>
                </a:lnTo>
                <a:lnTo>
                  <a:pt x="99" y="436"/>
                </a:lnTo>
                <a:lnTo>
                  <a:pt x="402" y="635"/>
                </a:lnTo>
                <a:lnTo>
                  <a:pt x="420" y="651"/>
                </a:lnTo>
                <a:lnTo>
                  <a:pt x="432" y="668"/>
                </a:lnTo>
                <a:lnTo>
                  <a:pt x="438" y="686"/>
                </a:lnTo>
                <a:lnTo>
                  <a:pt x="436" y="703"/>
                </a:lnTo>
                <a:lnTo>
                  <a:pt x="465" y="701"/>
                </a:lnTo>
                <a:lnTo>
                  <a:pt x="494" y="697"/>
                </a:lnTo>
                <a:lnTo>
                  <a:pt x="523" y="691"/>
                </a:lnTo>
                <a:lnTo>
                  <a:pt x="551" y="683"/>
                </a:lnTo>
                <a:moveTo>
                  <a:pt x="650" y="537"/>
                </a:moveTo>
                <a:lnTo>
                  <a:pt x="647" y="521"/>
                </a:lnTo>
                <a:lnTo>
                  <a:pt x="634" y="493"/>
                </a:lnTo>
                <a:lnTo>
                  <a:pt x="631" y="489"/>
                </a:lnTo>
                <a:lnTo>
                  <a:pt x="604" y="456"/>
                </a:lnTo>
                <a:lnTo>
                  <a:pt x="550" y="414"/>
                </a:lnTo>
                <a:lnTo>
                  <a:pt x="248" y="215"/>
                </a:lnTo>
                <a:lnTo>
                  <a:pt x="230" y="199"/>
                </a:lnTo>
                <a:lnTo>
                  <a:pt x="218" y="182"/>
                </a:lnTo>
                <a:lnTo>
                  <a:pt x="212" y="164"/>
                </a:lnTo>
                <a:lnTo>
                  <a:pt x="214" y="147"/>
                </a:lnTo>
                <a:lnTo>
                  <a:pt x="184" y="149"/>
                </a:lnTo>
                <a:lnTo>
                  <a:pt x="156" y="153"/>
                </a:lnTo>
                <a:lnTo>
                  <a:pt x="127" y="159"/>
                </a:lnTo>
                <a:lnTo>
                  <a:pt x="99" y="167"/>
                </a:lnTo>
                <a:lnTo>
                  <a:pt x="102" y="183"/>
                </a:lnTo>
                <a:lnTo>
                  <a:pt x="115" y="211"/>
                </a:lnTo>
                <a:lnTo>
                  <a:pt x="145" y="247"/>
                </a:lnTo>
                <a:lnTo>
                  <a:pt x="199" y="289"/>
                </a:lnTo>
                <a:lnTo>
                  <a:pt x="198" y="290"/>
                </a:lnTo>
                <a:lnTo>
                  <a:pt x="501" y="489"/>
                </a:lnTo>
                <a:lnTo>
                  <a:pt x="519" y="504"/>
                </a:lnTo>
                <a:lnTo>
                  <a:pt x="531" y="522"/>
                </a:lnTo>
                <a:lnTo>
                  <a:pt x="537" y="540"/>
                </a:lnTo>
                <a:lnTo>
                  <a:pt x="535" y="557"/>
                </a:lnTo>
                <a:lnTo>
                  <a:pt x="565" y="555"/>
                </a:lnTo>
                <a:lnTo>
                  <a:pt x="594" y="551"/>
                </a:lnTo>
                <a:lnTo>
                  <a:pt x="622" y="545"/>
                </a:lnTo>
                <a:lnTo>
                  <a:pt x="650" y="537"/>
                </a:lnTo>
                <a:moveTo>
                  <a:pt x="749" y="390"/>
                </a:moveTo>
                <a:lnTo>
                  <a:pt x="746" y="374"/>
                </a:lnTo>
                <a:lnTo>
                  <a:pt x="733" y="346"/>
                </a:lnTo>
                <a:lnTo>
                  <a:pt x="730" y="342"/>
                </a:lnTo>
                <a:lnTo>
                  <a:pt x="703" y="310"/>
                </a:lnTo>
                <a:lnTo>
                  <a:pt x="649" y="267"/>
                </a:lnTo>
                <a:lnTo>
                  <a:pt x="347" y="68"/>
                </a:lnTo>
                <a:lnTo>
                  <a:pt x="348" y="68"/>
                </a:lnTo>
                <a:lnTo>
                  <a:pt x="329" y="53"/>
                </a:lnTo>
                <a:lnTo>
                  <a:pt x="317" y="35"/>
                </a:lnTo>
                <a:lnTo>
                  <a:pt x="311" y="17"/>
                </a:lnTo>
                <a:lnTo>
                  <a:pt x="313" y="0"/>
                </a:lnTo>
                <a:lnTo>
                  <a:pt x="284" y="2"/>
                </a:lnTo>
                <a:lnTo>
                  <a:pt x="255" y="6"/>
                </a:lnTo>
                <a:lnTo>
                  <a:pt x="226" y="12"/>
                </a:lnTo>
                <a:lnTo>
                  <a:pt x="198" y="20"/>
                </a:lnTo>
                <a:lnTo>
                  <a:pt x="201" y="36"/>
                </a:lnTo>
                <a:lnTo>
                  <a:pt x="214" y="64"/>
                </a:lnTo>
                <a:lnTo>
                  <a:pt x="244" y="101"/>
                </a:lnTo>
                <a:lnTo>
                  <a:pt x="298" y="143"/>
                </a:lnTo>
                <a:lnTo>
                  <a:pt x="600" y="342"/>
                </a:lnTo>
                <a:lnTo>
                  <a:pt x="618" y="358"/>
                </a:lnTo>
                <a:lnTo>
                  <a:pt x="630" y="375"/>
                </a:lnTo>
                <a:lnTo>
                  <a:pt x="636" y="393"/>
                </a:lnTo>
                <a:lnTo>
                  <a:pt x="635" y="410"/>
                </a:lnTo>
                <a:lnTo>
                  <a:pt x="664" y="408"/>
                </a:lnTo>
                <a:lnTo>
                  <a:pt x="693" y="404"/>
                </a:lnTo>
                <a:lnTo>
                  <a:pt x="721" y="398"/>
                </a:lnTo>
                <a:lnTo>
                  <a:pt x="749" y="390"/>
                </a:lnTo>
              </a:path>
            </a:pathLst>
          </a:custGeom>
          <a:solidFill>
            <a:schemeClr val="accent1">
              <a:lumMod val="20000"/>
              <a:lumOff val="80000"/>
              <a:alpha val="30196"/>
            </a:schemeClr>
          </a:solidFill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656703" y="3840839"/>
            <a:ext cx="4572000" cy="263456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>
              <a:lnSpc>
                <a:spcPct val="70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sz="2400" dirty="0">
                <a:solidFill>
                  <a:srgbClr val="231F20"/>
                </a:solidFill>
                <a:ea typeface="Cambria" panose="02040503050406030204" pitchFamily="18" charset="0"/>
                <a:cs typeface="Cambria" panose="02040503050406030204" pitchFamily="18" charset="0"/>
              </a:rPr>
              <a:t>Прямогонный </a:t>
            </a:r>
            <a:r>
              <a:rPr lang="ru-RU" sz="2400" dirty="0" smtClean="0">
                <a:solidFill>
                  <a:srgbClr val="231F20"/>
                </a:solidFill>
                <a:ea typeface="Cambria" panose="02040503050406030204" pitchFamily="18" charset="0"/>
                <a:cs typeface="Cambria" panose="02040503050406030204" pitchFamily="18" charset="0"/>
              </a:rPr>
              <a:t>бензин</a:t>
            </a:r>
          </a:p>
          <a:p>
            <a:pPr lvl="0" algn="just">
              <a:lnSpc>
                <a:spcPct val="70000"/>
              </a:lnSpc>
              <a:spcAft>
                <a:spcPts val="0"/>
              </a:spcAft>
              <a:tabLst>
                <a:tab pos="450215" algn="l"/>
              </a:tabLst>
            </a:pPr>
            <a:endParaRPr lang="ru-RU" sz="1100" dirty="0"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lvl="0" algn="just">
              <a:lnSpc>
                <a:spcPct val="70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sz="2400" dirty="0">
                <a:solidFill>
                  <a:srgbClr val="231F20"/>
                </a:solidFill>
                <a:ea typeface="Cambria" panose="02040503050406030204" pitchFamily="18" charset="0"/>
                <a:cs typeface="Cambria" panose="02040503050406030204" pitchFamily="18" charset="0"/>
              </a:rPr>
              <a:t>Бензин: АИ-92, </a:t>
            </a:r>
            <a:r>
              <a:rPr lang="ru-RU" sz="2400" dirty="0" smtClean="0">
                <a:solidFill>
                  <a:srgbClr val="231F20"/>
                </a:solidFill>
                <a:ea typeface="Cambria" panose="02040503050406030204" pitchFamily="18" charset="0"/>
                <a:cs typeface="Cambria" panose="02040503050406030204" pitchFamily="18" charset="0"/>
              </a:rPr>
              <a:t>АИ-95</a:t>
            </a:r>
          </a:p>
          <a:p>
            <a:pPr lvl="0" algn="just">
              <a:lnSpc>
                <a:spcPct val="70000"/>
              </a:lnSpc>
              <a:spcAft>
                <a:spcPts val="0"/>
              </a:spcAft>
              <a:tabLst>
                <a:tab pos="450215" algn="l"/>
              </a:tabLst>
            </a:pPr>
            <a:endParaRPr lang="ru-RU" sz="1100" dirty="0"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lvl="0" algn="just">
              <a:lnSpc>
                <a:spcPct val="70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sz="2400" dirty="0">
                <a:solidFill>
                  <a:srgbClr val="231F20"/>
                </a:solidFill>
                <a:ea typeface="Cambria" panose="02040503050406030204" pitchFamily="18" charset="0"/>
                <a:cs typeface="Cambria" panose="02040503050406030204" pitchFamily="18" charset="0"/>
              </a:rPr>
              <a:t>Дизельное топливо </a:t>
            </a:r>
            <a:r>
              <a:rPr lang="ru-RU" sz="2400" dirty="0" smtClean="0">
                <a:solidFill>
                  <a:srgbClr val="231F20"/>
                </a:solidFill>
                <a:ea typeface="Cambria" panose="02040503050406030204" pitchFamily="18" charset="0"/>
                <a:cs typeface="Cambria" panose="02040503050406030204" pitchFamily="18" charset="0"/>
              </a:rPr>
              <a:t>Евро-5</a:t>
            </a:r>
            <a:endParaRPr lang="ru-RU" sz="1100" dirty="0"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lvl="0" algn="just">
              <a:lnSpc>
                <a:spcPct val="70000"/>
              </a:lnSpc>
              <a:spcAft>
                <a:spcPts val="0"/>
              </a:spcAft>
              <a:tabLst>
                <a:tab pos="450215" algn="l"/>
              </a:tabLst>
            </a:pPr>
            <a:endParaRPr lang="ru-RU" sz="2400" dirty="0" smtClean="0">
              <a:solidFill>
                <a:srgbClr val="231F20"/>
              </a:solidFill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lvl="0" algn="just">
              <a:lnSpc>
                <a:spcPct val="70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sz="2400" dirty="0" smtClean="0">
                <a:solidFill>
                  <a:srgbClr val="231F20"/>
                </a:solidFill>
                <a:ea typeface="Cambria" panose="02040503050406030204" pitchFamily="18" charset="0"/>
                <a:cs typeface="Cambria" panose="02040503050406030204" pitchFamily="18" charset="0"/>
              </a:rPr>
              <a:t>Сжиженные </a:t>
            </a:r>
            <a:r>
              <a:rPr lang="ru-RU" sz="2400" dirty="0">
                <a:solidFill>
                  <a:srgbClr val="231F20"/>
                </a:solidFill>
                <a:ea typeface="Cambria" panose="02040503050406030204" pitchFamily="18" charset="0"/>
                <a:cs typeface="Cambria" panose="02040503050406030204" pitchFamily="18" charset="0"/>
              </a:rPr>
              <a:t>углеводородные </a:t>
            </a:r>
            <a:r>
              <a:rPr lang="ru-RU" sz="2400" dirty="0" smtClean="0">
                <a:solidFill>
                  <a:srgbClr val="231F20"/>
                </a:solidFill>
                <a:ea typeface="Cambria" panose="02040503050406030204" pitchFamily="18" charset="0"/>
                <a:cs typeface="Cambria" panose="02040503050406030204" pitchFamily="18" charset="0"/>
              </a:rPr>
              <a:t>газы</a:t>
            </a:r>
          </a:p>
          <a:p>
            <a:pPr lvl="0" algn="just">
              <a:lnSpc>
                <a:spcPct val="70000"/>
              </a:lnSpc>
              <a:spcAft>
                <a:spcPts val="0"/>
              </a:spcAft>
              <a:tabLst>
                <a:tab pos="450215" algn="l"/>
              </a:tabLst>
            </a:pPr>
            <a:endParaRPr lang="ru-RU" sz="1100" dirty="0"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lvl="0" algn="just">
              <a:lnSpc>
                <a:spcPct val="70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sz="2400" dirty="0">
                <a:solidFill>
                  <a:srgbClr val="231F20"/>
                </a:solidFill>
                <a:ea typeface="Cambria" panose="02040503050406030204" pitchFamily="18" charset="0"/>
                <a:cs typeface="Cambria" panose="02040503050406030204" pitchFamily="18" charset="0"/>
              </a:rPr>
              <a:t>Кокс </a:t>
            </a:r>
            <a:r>
              <a:rPr lang="ru-RU" sz="2400" dirty="0" smtClean="0">
                <a:solidFill>
                  <a:srgbClr val="231F20"/>
                </a:solidFill>
                <a:ea typeface="Cambria" panose="02040503050406030204" pitchFamily="18" charset="0"/>
                <a:cs typeface="Cambria" panose="02040503050406030204" pitchFamily="18" charset="0"/>
              </a:rPr>
              <a:t>нефтяной</a:t>
            </a:r>
          </a:p>
          <a:p>
            <a:pPr lvl="0" algn="just">
              <a:lnSpc>
                <a:spcPct val="70000"/>
              </a:lnSpc>
              <a:spcAft>
                <a:spcPts val="0"/>
              </a:spcAft>
              <a:tabLst>
                <a:tab pos="450215" algn="l"/>
              </a:tabLst>
            </a:pPr>
            <a:endParaRPr lang="ru-RU" sz="1100" dirty="0"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lvl="0">
              <a:lnSpc>
                <a:spcPct val="70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sz="2400" dirty="0">
                <a:solidFill>
                  <a:srgbClr val="231F20"/>
                </a:solidFill>
                <a:ea typeface="Cambria" panose="02040503050406030204" pitchFamily="18" charset="0"/>
                <a:cs typeface="Cambria" panose="02040503050406030204" pitchFamily="18" charset="0"/>
              </a:rPr>
              <a:t>Сера </a:t>
            </a:r>
            <a:r>
              <a:rPr lang="ru-RU" sz="2400" dirty="0" smtClean="0">
                <a:solidFill>
                  <a:srgbClr val="231F20"/>
                </a:solidFill>
                <a:ea typeface="Cambria" panose="02040503050406030204" pitchFamily="18" charset="0"/>
                <a:cs typeface="Cambria" panose="02040503050406030204" pitchFamily="18" charset="0"/>
              </a:rPr>
              <a:t>гранулированная</a:t>
            </a:r>
            <a:endParaRPr lang="ru-RU" sz="1100" dirty="0">
              <a:effectLst/>
              <a:ea typeface="Cambria" panose="02040503050406030204" pitchFamily="18" charset="0"/>
              <a:cs typeface="Cambria" panose="02040503050406030204" pitchFamily="18" charset="0"/>
            </a:endParaRPr>
          </a:p>
        </p:txBody>
      </p:sp>
      <p:sp>
        <p:nvSpPr>
          <p:cNvPr id="20" name="Шестиугольник 19"/>
          <p:cNvSpPr/>
          <p:nvPr/>
        </p:nvSpPr>
        <p:spPr>
          <a:xfrm rot="16200000">
            <a:off x="357459" y="3846997"/>
            <a:ext cx="207508" cy="195192"/>
          </a:xfrm>
          <a:prstGeom prst="hexagon">
            <a:avLst/>
          </a:prstGeom>
          <a:solidFill>
            <a:srgbClr val="2643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Шестиугольник 20"/>
          <p:cNvSpPr/>
          <p:nvPr/>
        </p:nvSpPr>
        <p:spPr>
          <a:xfrm rot="16200000">
            <a:off x="354549" y="4275558"/>
            <a:ext cx="207508" cy="195192"/>
          </a:xfrm>
          <a:prstGeom prst="hexagon">
            <a:avLst/>
          </a:prstGeom>
          <a:solidFill>
            <a:srgbClr val="2643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Шестиугольник 21"/>
          <p:cNvSpPr/>
          <p:nvPr/>
        </p:nvSpPr>
        <p:spPr>
          <a:xfrm rot="16200000">
            <a:off x="352641" y="4648766"/>
            <a:ext cx="207508" cy="195192"/>
          </a:xfrm>
          <a:prstGeom prst="hexagon">
            <a:avLst/>
          </a:prstGeom>
          <a:solidFill>
            <a:srgbClr val="2643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Шестиугольник 22"/>
          <p:cNvSpPr/>
          <p:nvPr/>
        </p:nvSpPr>
        <p:spPr>
          <a:xfrm rot="16200000">
            <a:off x="352641" y="5155291"/>
            <a:ext cx="207508" cy="195192"/>
          </a:xfrm>
          <a:prstGeom prst="hexagon">
            <a:avLst/>
          </a:prstGeom>
          <a:solidFill>
            <a:srgbClr val="2643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Шестиугольник 23"/>
          <p:cNvSpPr/>
          <p:nvPr/>
        </p:nvSpPr>
        <p:spPr>
          <a:xfrm rot="16200000">
            <a:off x="352641" y="5727904"/>
            <a:ext cx="207508" cy="195192"/>
          </a:xfrm>
          <a:prstGeom prst="hexagon">
            <a:avLst/>
          </a:prstGeom>
          <a:solidFill>
            <a:srgbClr val="2643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Шестиугольник 24"/>
          <p:cNvSpPr/>
          <p:nvPr/>
        </p:nvSpPr>
        <p:spPr>
          <a:xfrm rot="16200000">
            <a:off x="352641" y="6093009"/>
            <a:ext cx="207508" cy="195192"/>
          </a:xfrm>
          <a:prstGeom prst="hexagon">
            <a:avLst/>
          </a:prstGeom>
          <a:solidFill>
            <a:srgbClr val="2643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9" name="image7.jpeg"/>
          <p:cNvPicPr/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3" t="-304" r="-503" b="19847"/>
          <a:stretch/>
        </p:blipFill>
        <p:spPr bwMode="auto">
          <a:xfrm>
            <a:off x="5509584" y="3106469"/>
            <a:ext cx="3668513" cy="375873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64655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Box 43"/>
          <p:cNvSpPr txBox="1"/>
          <p:nvPr/>
        </p:nvSpPr>
        <p:spPr>
          <a:xfrm>
            <a:off x="4603394" y="6387955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1940</a:t>
            </a:r>
            <a:endParaRPr lang="ru-RU" dirty="0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471" y="1350545"/>
            <a:ext cx="3350986" cy="3133707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504" y="1294896"/>
            <a:ext cx="3887421" cy="3266662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0" y="-10241"/>
            <a:ext cx="9144000" cy="698881"/>
          </a:xfrm>
          <a:prstGeom prst="rect">
            <a:avLst/>
          </a:prstGeom>
          <a:solidFill>
            <a:srgbClr val="BB57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Технологические уклады</a:t>
            </a:r>
            <a:endParaRPr lang="ru-RU" sz="2800" b="1" dirty="0">
              <a:solidFill>
                <a:schemeClr val="bg1"/>
              </a:solidFill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flipV="1">
            <a:off x="472066" y="4405730"/>
            <a:ext cx="1" cy="187694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472067" y="6276324"/>
            <a:ext cx="8220074" cy="2611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Прямоугольник 18"/>
          <p:cNvSpPr>
            <a:spLocks/>
          </p:cNvSpPr>
          <p:nvPr/>
        </p:nvSpPr>
        <p:spPr>
          <a:xfrm>
            <a:off x="567318" y="5914312"/>
            <a:ext cx="1438274" cy="261349"/>
          </a:xfrm>
          <a:prstGeom prst="rect">
            <a:avLst/>
          </a:prstGeom>
          <a:solidFill>
            <a:srgbClr val="BB57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1 уклад</a:t>
            </a:r>
            <a:endParaRPr lang="ru-RU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576841" y="699683"/>
            <a:ext cx="6581161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2800" dirty="0" smtClean="0"/>
              <a:t>Водяной двигатель, текстильные машины</a:t>
            </a:r>
            <a:endParaRPr lang="ru-RU" sz="2800" dirty="0"/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2005593" y="6276322"/>
            <a:ext cx="0" cy="12733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250470" y="6354666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1785</a:t>
            </a:r>
            <a:endParaRPr lang="ru-RU" dirty="0"/>
          </a:p>
        </p:txBody>
      </p:sp>
      <p:sp>
        <p:nvSpPr>
          <p:cNvPr id="32" name="TextBox 31"/>
          <p:cNvSpPr txBox="1"/>
          <p:nvPr/>
        </p:nvSpPr>
        <p:spPr>
          <a:xfrm>
            <a:off x="1679221" y="6354666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1835</a:t>
            </a:r>
            <a:endParaRPr lang="ru-RU" dirty="0"/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567318" y="6276321"/>
            <a:ext cx="0" cy="11781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рямоугольник 34"/>
          <p:cNvSpPr>
            <a:spLocks/>
          </p:cNvSpPr>
          <p:nvPr/>
        </p:nvSpPr>
        <p:spPr>
          <a:xfrm>
            <a:off x="1874768" y="5568077"/>
            <a:ext cx="1562676" cy="257713"/>
          </a:xfrm>
          <a:prstGeom prst="rect">
            <a:avLst/>
          </a:prstGeom>
          <a:solidFill>
            <a:srgbClr val="BB5724"/>
          </a:solidFill>
          <a:ln>
            <a:solidFill>
              <a:srgbClr val="BB57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2 уклад</a:t>
            </a:r>
            <a:endParaRPr lang="ru-RU" b="1" dirty="0"/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 flipH="1">
            <a:off x="3501015" y="6276321"/>
            <a:ext cx="2" cy="12733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3174644" y="6354665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1890</a:t>
            </a:r>
            <a:endParaRPr lang="ru-RU" dirty="0"/>
          </a:p>
        </p:txBody>
      </p:sp>
      <p:sp>
        <p:nvSpPr>
          <p:cNvPr id="39" name="TextBox 38"/>
          <p:cNvSpPr txBox="1"/>
          <p:nvPr/>
        </p:nvSpPr>
        <p:spPr>
          <a:xfrm>
            <a:off x="576841" y="720564"/>
            <a:ext cx="687408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Паровой двигатель</a:t>
            </a:r>
            <a:endParaRPr lang="ru-RU" sz="2800" dirty="0"/>
          </a:p>
        </p:txBody>
      </p:sp>
      <p:sp>
        <p:nvSpPr>
          <p:cNvPr id="42" name="Прямоугольник 41"/>
          <p:cNvSpPr>
            <a:spLocks/>
          </p:cNvSpPr>
          <p:nvPr/>
        </p:nvSpPr>
        <p:spPr>
          <a:xfrm>
            <a:off x="3387770" y="5281389"/>
            <a:ext cx="1541998" cy="251779"/>
          </a:xfrm>
          <a:prstGeom prst="rect">
            <a:avLst/>
          </a:prstGeom>
          <a:solidFill>
            <a:srgbClr val="BB5724"/>
          </a:solidFill>
          <a:ln>
            <a:solidFill>
              <a:srgbClr val="BB57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3 уклад</a:t>
            </a:r>
            <a:endParaRPr lang="ru-RU" b="1" dirty="0"/>
          </a:p>
        </p:txBody>
      </p:sp>
      <p:cxnSp>
        <p:nvCxnSpPr>
          <p:cNvPr id="43" name="Прямая соединительная линия 42"/>
          <p:cNvCxnSpPr/>
          <p:nvPr/>
        </p:nvCxnSpPr>
        <p:spPr>
          <a:xfrm>
            <a:off x="4929768" y="6285847"/>
            <a:ext cx="0" cy="11146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6" name="Рисунок 4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175" y="1668898"/>
            <a:ext cx="3915750" cy="2942990"/>
          </a:xfrm>
          <a:prstGeom prst="rect">
            <a:avLst/>
          </a:prstGeom>
        </p:spPr>
      </p:pic>
      <p:sp>
        <p:nvSpPr>
          <p:cNvPr id="48" name="TextBox 47"/>
          <p:cNvSpPr txBox="1"/>
          <p:nvPr/>
        </p:nvSpPr>
        <p:spPr>
          <a:xfrm>
            <a:off x="656471" y="811962"/>
            <a:ext cx="8124823" cy="3939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70000"/>
              </a:lnSpc>
            </a:pPr>
            <a:r>
              <a:rPr lang="ru-RU" sz="2800" dirty="0" smtClean="0"/>
              <a:t>Электродвигатель и производство стали</a:t>
            </a:r>
            <a:endParaRPr lang="ru-RU" sz="2800" dirty="0"/>
          </a:p>
        </p:txBody>
      </p:sp>
      <p:sp>
        <p:nvSpPr>
          <p:cNvPr id="51" name="Прямоугольник 50"/>
          <p:cNvSpPr>
            <a:spLocks/>
          </p:cNvSpPr>
          <p:nvPr/>
        </p:nvSpPr>
        <p:spPr>
          <a:xfrm>
            <a:off x="4840146" y="4936730"/>
            <a:ext cx="1542673" cy="246554"/>
          </a:xfrm>
          <a:prstGeom prst="rect">
            <a:avLst/>
          </a:prstGeom>
          <a:solidFill>
            <a:srgbClr val="BB5724"/>
          </a:solidFill>
          <a:ln>
            <a:solidFill>
              <a:srgbClr val="BB57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b="1" dirty="0" smtClean="0"/>
              <a:t>4 уклад</a:t>
            </a:r>
            <a:endParaRPr lang="ru-RU" b="1" dirty="0"/>
          </a:p>
        </p:txBody>
      </p:sp>
      <p:cxnSp>
        <p:nvCxnSpPr>
          <p:cNvPr id="52" name="Прямая соединительная линия 51"/>
          <p:cNvCxnSpPr/>
          <p:nvPr/>
        </p:nvCxnSpPr>
        <p:spPr>
          <a:xfrm>
            <a:off x="6398204" y="6295372"/>
            <a:ext cx="0" cy="10193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6071832" y="6390958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1990</a:t>
            </a:r>
            <a:endParaRPr lang="ru-RU" dirty="0"/>
          </a:p>
        </p:txBody>
      </p:sp>
      <p:sp>
        <p:nvSpPr>
          <p:cNvPr id="54" name="TextBox 53"/>
          <p:cNvSpPr txBox="1"/>
          <p:nvPr/>
        </p:nvSpPr>
        <p:spPr>
          <a:xfrm>
            <a:off x="742369" y="828374"/>
            <a:ext cx="7176192" cy="4370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2800" dirty="0"/>
              <a:t>Д</a:t>
            </a:r>
            <a:r>
              <a:rPr lang="ru-RU" sz="2800" dirty="0" smtClean="0"/>
              <a:t>вигатель внутреннего сгорания</a:t>
            </a:r>
            <a:endParaRPr lang="ru-RU" sz="2800" dirty="0"/>
          </a:p>
        </p:txBody>
      </p:sp>
      <p:pic>
        <p:nvPicPr>
          <p:cNvPr id="50" name="Рисунок 4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394" b="3054"/>
          <a:stretch/>
        </p:blipFill>
        <p:spPr>
          <a:xfrm>
            <a:off x="540772" y="1628691"/>
            <a:ext cx="4034883" cy="2983559"/>
          </a:xfrm>
          <a:prstGeom prst="rect">
            <a:avLst/>
          </a:prstGeom>
        </p:spPr>
      </p:pic>
      <p:sp>
        <p:nvSpPr>
          <p:cNvPr id="57" name="Прямоугольник 56"/>
          <p:cNvSpPr>
            <a:spLocks/>
          </p:cNvSpPr>
          <p:nvPr/>
        </p:nvSpPr>
        <p:spPr>
          <a:xfrm>
            <a:off x="6168795" y="4619415"/>
            <a:ext cx="2292706" cy="261541"/>
          </a:xfrm>
          <a:prstGeom prst="rect">
            <a:avLst/>
          </a:prstGeom>
          <a:solidFill>
            <a:srgbClr val="BB5724"/>
          </a:solidFill>
          <a:ln>
            <a:solidFill>
              <a:srgbClr val="BB57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5 уклад</a:t>
            </a:r>
            <a:endParaRPr lang="ru-RU" b="1" dirty="0"/>
          </a:p>
        </p:txBody>
      </p:sp>
      <p:cxnSp>
        <p:nvCxnSpPr>
          <p:cNvPr id="58" name="Прямая соединительная линия 57"/>
          <p:cNvCxnSpPr/>
          <p:nvPr/>
        </p:nvCxnSpPr>
        <p:spPr>
          <a:xfrm>
            <a:off x="8244933" y="6310234"/>
            <a:ext cx="0" cy="8072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7918561" y="6365227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2035</a:t>
            </a:r>
            <a:endParaRPr lang="ru-RU" dirty="0"/>
          </a:p>
        </p:txBody>
      </p:sp>
      <p:sp>
        <p:nvSpPr>
          <p:cNvPr id="60" name="TextBox 59"/>
          <p:cNvSpPr txBox="1"/>
          <p:nvPr/>
        </p:nvSpPr>
        <p:spPr>
          <a:xfrm>
            <a:off x="666817" y="840061"/>
            <a:ext cx="6983903" cy="4370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2800" dirty="0" smtClean="0"/>
              <a:t>Микроэлектроника</a:t>
            </a:r>
            <a:endParaRPr lang="ru-RU" sz="2800" dirty="0"/>
          </a:p>
        </p:txBody>
      </p:sp>
      <p:pic>
        <p:nvPicPr>
          <p:cNvPr id="1030" name="Picture 6" descr="Ð¢ÑÐµÑÑÐ°Ð·Ð½ÑÐ¹ Ð°ÑÐ¸Ð½ÑÑÐ¾Ð½Ð½ÑÐ¹ ÑÐ»ÐµÐºÑÑÐ¾Ð´Ð²Ð¸Ð³Ð°ÑÐµÐ»Ñ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40146" y="1574191"/>
            <a:ext cx="2856510" cy="2984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ÐÐ°ÑÑÐ¸Ð½ÐºÐ¸ Ð¿Ð¾ Ð·Ð°Ð¿ÑÐ¾ÑÑ ÐºÐ¾Ð½Ð²ÐµÐ¹ÐµÑÐ½Ð¾Ðµ Ð¿ÑÐ¾Ð¸Ð·Ð²Ð¾Ð´ÑÑÐ²Ð¾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98261" y="1700195"/>
            <a:ext cx="3630973" cy="2861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ÐÐ°ÑÑÐ¸Ð½ÐºÐ¸ Ð¿Ð¾ Ð·Ð°Ð¿ÑÐ¾ÑÑ Ð¼Ð¸ÐºÑÐ¾Ð¿ÑÐ¾ÑÐµÑÑÐ¾Ñ ÐºÐ°ÑÑÐ¸Ð½ÐºÐ¸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4768" y="1630372"/>
            <a:ext cx="3977373" cy="2908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4262" y="1628691"/>
            <a:ext cx="4072696" cy="2931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9015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2" grpId="0" animBg="1"/>
      <p:bldP spid="35" grpId="0" animBg="1"/>
      <p:bldP spid="39" grpId="0" animBg="1"/>
      <p:bldP spid="42" grpId="0" animBg="1"/>
      <p:bldP spid="48" grpId="0" animBg="1"/>
      <p:bldP spid="51" grpId="0" animBg="1"/>
      <p:bldP spid="54" grpId="0" animBg="1"/>
      <p:bldP spid="57" grpId="0" animBg="1"/>
      <p:bldP spid="6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ttp://www.steel.ugmk.com/upload/items/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335" y="5285251"/>
            <a:ext cx="1552575" cy="1581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4" descr="http://www.steel.ugmk.com/upload/slider2/2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158"/>
          <a:stretch/>
        </p:blipFill>
        <p:spPr bwMode="auto">
          <a:xfrm>
            <a:off x="5412917" y="688640"/>
            <a:ext cx="3731083" cy="2014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-10241"/>
            <a:ext cx="9144000" cy="698881"/>
          </a:xfrm>
          <a:prstGeom prst="rect">
            <a:avLst/>
          </a:prstGeom>
          <a:solidFill>
            <a:srgbClr val="BB57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Металлургический завод «Электросталь Тюмени»</a:t>
            </a:r>
          </a:p>
        </p:txBody>
      </p:sp>
      <p:pic>
        <p:nvPicPr>
          <p:cNvPr id="5" name="Picture 2" descr="http://www.steel.ugmk.com/img/logo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8694" y="1202767"/>
            <a:ext cx="1178410" cy="389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www.steel.ugmk.com/upload/items/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654" y="5285251"/>
            <a:ext cx="1552256" cy="1552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http://www.steel.ugmk.com/upload/items/3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294776"/>
            <a:ext cx="1571625" cy="1571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 descr="http://www.steel.ugmk.com/upload/slider2/4.jpg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27163" y="5276849"/>
            <a:ext cx="2263096" cy="1511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2" descr="http://www.steel.ugmk.com/upload/slider2/1.jp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5556" b="589"/>
          <a:stretch/>
        </p:blipFill>
        <p:spPr bwMode="auto">
          <a:xfrm>
            <a:off x="5427163" y="2758885"/>
            <a:ext cx="3716837" cy="1833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0" descr="http://www.steel.ugmk.com/upload/slider2/3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29543" y="4665195"/>
            <a:ext cx="3716837" cy="2482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Шестиугольник 13"/>
          <p:cNvSpPr>
            <a:spLocks/>
          </p:cNvSpPr>
          <p:nvPr/>
        </p:nvSpPr>
        <p:spPr>
          <a:xfrm rot="16200000">
            <a:off x="762665" y="1731033"/>
            <a:ext cx="1218553" cy="1247001"/>
          </a:xfrm>
          <a:prstGeom prst="hexagon">
            <a:avLst/>
          </a:prstGeom>
          <a:solidFill>
            <a:srgbClr val="E2E2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/>
          </a:p>
        </p:txBody>
      </p:sp>
      <p:sp>
        <p:nvSpPr>
          <p:cNvPr id="15" name="Шестиугольник 14"/>
          <p:cNvSpPr/>
          <p:nvPr/>
        </p:nvSpPr>
        <p:spPr>
          <a:xfrm rot="16200000">
            <a:off x="149530" y="2680656"/>
            <a:ext cx="1218701" cy="1247446"/>
          </a:xfrm>
          <a:prstGeom prst="hexagon">
            <a:avLst/>
          </a:prstGeom>
          <a:solidFill>
            <a:srgbClr val="BB57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/>
          </a:p>
        </p:txBody>
      </p:sp>
      <p:sp>
        <p:nvSpPr>
          <p:cNvPr id="17" name="TextBox 16"/>
          <p:cNvSpPr txBox="1"/>
          <p:nvPr/>
        </p:nvSpPr>
        <p:spPr>
          <a:xfrm>
            <a:off x="205692" y="2916147"/>
            <a:ext cx="1040606" cy="72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550 </a:t>
            </a:r>
            <a:endParaRPr lang="en-US" sz="2800" b="1" dirty="0" smtClean="0">
              <a:solidFill>
                <a:schemeClr val="bg1"/>
              </a:solidFill>
            </a:endParaRPr>
          </a:p>
          <a:p>
            <a:pPr algn="ctr">
              <a:lnSpc>
                <a:spcPct val="80000"/>
              </a:lnSpc>
            </a:pPr>
            <a:r>
              <a:rPr lang="ru-RU" sz="1600" b="1" dirty="0" smtClean="0">
                <a:solidFill>
                  <a:schemeClr val="bg1"/>
                </a:solidFill>
              </a:rPr>
              <a:t>тыс. тонн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66248" y="2105505"/>
            <a:ext cx="1408559" cy="623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70000"/>
              </a:lnSpc>
            </a:pPr>
            <a:r>
              <a:rPr lang="ru-RU" sz="2800" b="1" dirty="0" smtClean="0">
                <a:solidFill>
                  <a:srgbClr val="BB5724"/>
                </a:solidFill>
              </a:rPr>
              <a:t>2013</a:t>
            </a:r>
          </a:p>
          <a:p>
            <a:pPr algn="ctr">
              <a:lnSpc>
                <a:spcPct val="70000"/>
              </a:lnSpc>
            </a:pPr>
            <a:r>
              <a:rPr lang="ru-RU" sz="2000" b="1" dirty="0" smtClean="0">
                <a:solidFill>
                  <a:srgbClr val="BB5724"/>
                </a:solidFill>
              </a:rPr>
              <a:t> год</a:t>
            </a:r>
            <a:endParaRPr lang="ru-RU" sz="2000" dirty="0">
              <a:solidFill>
                <a:srgbClr val="BB5724"/>
              </a:solidFill>
            </a:endParaRPr>
          </a:p>
        </p:txBody>
      </p:sp>
      <p:sp>
        <p:nvSpPr>
          <p:cNvPr id="20" name="Шестиугольник 19"/>
          <p:cNvSpPr/>
          <p:nvPr/>
        </p:nvSpPr>
        <p:spPr>
          <a:xfrm rot="16200000">
            <a:off x="129324" y="779200"/>
            <a:ext cx="1218699" cy="1247444"/>
          </a:xfrm>
          <a:prstGeom prst="hexagon">
            <a:avLst/>
          </a:prstGeom>
          <a:noFill/>
          <a:ln>
            <a:solidFill>
              <a:srgbClr val="BB57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/>
          </a:p>
        </p:txBody>
      </p:sp>
      <p:sp>
        <p:nvSpPr>
          <p:cNvPr id="21" name="TextBox 20"/>
          <p:cNvSpPr txBox="1"/>
          <p:nvPr/>
        </p:nvSpPr>
        <p:spPr>
          <a:xfrm>
            <a:off x="1353923" y="1003039"/>
            <a:ext cx="39808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входит в состав крупнейшего</a:t>
            </a:r>
          </a:p>
          <a:p>
            <a:r>
              <a:rPr lang="ru-RU" b="1" dirty="0" smtClean="0"/>
              <a:t>металлургического холдинга России </a:t>
            </a:r>
            <a:endParaRPr lang="ru-RU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2023596" y="2021951"/>
            <a:ext cx="25194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была получена первая </a:t>
            </a:r>
          </a:p>
          <a:p>
            <a:r>
              <a:rPr lang="ru-RU" b="1" dirty="0"/>
              <a:t>т</a:t>
            </a:r>
            <a:r>
              <a:rPr lang="ru-RU" b="1" dirty="0" smtClean="0"/>
              <a:t>юменская сталь</a:t>
            </a:r>
            <a:endParaRPr lang="ru-RU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1487664" y="3127207"/>
            <a:ext cx="24375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металлопроката в год </a:t>
            </a:r>
            <a:endParaRPr lang="ru-RU" b="1" dirty="0" smtClean="0"/>
          </a:p>
        </p:txBody>
      </p:sp>
      <p:sp>
        <p:nvSpPr>
          <p:cNvPr id="24" name="TextBox 23"/>
          <p:cNvSpPr txBox="1"/>
          <p:nvPr/>
        </p:nvSpPr>
        <p:spPr>
          <a:xfrm>
            <a:off x="1712033" y="4665195"/>
            <a:ext cx="19193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BB5724"/>
                </a:solidFill>
              </a:rPr>
              <a:t>Продукция</a:t>
            </a:r>
            <a:endParaRPr lang="ru-RU" sz="2800" b="1" dirty="0">
              <a:solidFill>
                <a:srgbClr val="BB5724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738226" y="5264307"/>
            <a:ext cx="2019335" cy="5410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b="1" dirty="0" smtClean="0"/>
              <a:t>арматурная сталь </a:t>
            </a:r>
          </a:p>
          <a:p>
            <a:pPr>
              <a:lnSpc>
                <a:spcPct val="80000"/>
              </a:lnSpc>
            </a:pPr>
            <a:r>
              <a:rPr lang="ru-RU" b="1" dirty="0" smtClean="0"/>
              <a:t>гладкого профиля</a:t>
            </a:r>
            <a:endParaRPr lang="ru-RU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1744767" y="5834487"/>
            <a:ext cx="2760115" cy="5355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b="1" dirty="0" smtClean="0"/>
              <a:t>арматурная сталь </a:t>
            </a:r>
          </a:p>
          <a:p>
            <a:pPr>
              <a:lnSpc>
                <a:spcPct val="80000"/>
              </a:lnSpc>
            </a:pPr>
            <a:r>
              <a:rPr lang="ru-RU" b="1" dirty="0" smtClean="0"/>
              <a:t>периодического профиля</a:t>
            </a:r>
            <a:endParaRPr lang="ru-RU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1738226" y="6399152"/>
            <a:ext cx="1866986" cy="319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b="1" dirty="0" smtClean="0"/>
              <a:t>сортовой прокат</a:t>
            </a:r>
            <a:endParaRPr lang="ru-RU" b="1" dirty="0"/>
          </a:p>
        </p:txBody>
      </p:sp>
      <p:sp>
        <p:nvSpPr>
          <p:cNvPr id="25" name="Шестиугольник 24"/>
          <p:cNvSpPr/>
          <p:nvPr/>
        </p:nvSpPr>
        <p:spPr>
          <a:xfrm rot="16200000">
            <a:off x="790522" y="3620919"/>
            <a:ext cx="1218701" cy="1247446"/>
          </a:xfrm>
          <a:prstGeom prst="hexagon">
            <a:avLst/>
          </a:prstGeom>
          <a:solidFill>
            <a:srgbClr val="BB57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/>
          </a:p>
        </p:txBody>
      </p:sp>
      <p:sp>
        <p:nvSpPr>
          <p:cNvPr id="29" name="TextBox 28"/>
          <p:cNvSpPr txBox="1"/>
          <p:nvPr/>
        </p:nvSpPr>
        <p:spPr>
          <a:xfrm>
            <a:off x="733418" y="3922915"/>
            <a:ext cx="13294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↑ 1000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074807" y="4011091"/>
            <a:ext cx="1359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работников</a:t>
            </a:r>
          </a:p>
        </p:txBody>
      </p:sp>
    </p:spTree>
    <p:extLst>
      <p:ext uri="{BB962C8B-B14F-4D97-AF65-F5344CB8AC3E}">
        <p14:creationId xmlns:p14="http://schemas.microsoft.com/office/powerpoint/2010/main" val="3966753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Ð¡ÑÐµÐºÐ»Ð¾ÑÐµÑ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0835" y="230190"/>
            <a:ext cx="1914525" cy="52387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www.stekloteh.com/sites/default/files/gallery/_rus436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7404"/>
          <a:stretch/>
        </p:blipFill>
        <p:spPr bwMode="auto">
          <a:xfrm>
            <a:off x="5715000" y="-70761"/>
            <a:ext cx="3429000" cy="2934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www.stekloteh.com/sites/default/files/kcfinder/images/IMG_4744%20%28Large%29.jpg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7611"/>
          <a:stretch/>
        </p:blipFill>
        <p:spPr bwMode="auto">
          <a:xfrm>
            <a:off x="5715000" y="2931888"/>
            <a:ext cx="3462253" cy="2132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0" y="-10241"/>
            <a:ext cx="9144000" cy="698881"/>
          </a:xfrm>
          <a:prstGeom prst="rect">
            <a:avLst/>
          </a:prstGeom>
          <a:solidFill>
            <a:srgbClr val="C55A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bg1"/>
                </a:solidFill>
              </a:rPr>
              <a:t>Стеклотарный завод «</a:t>
            </a:r>
            <a:r>
              <a:rPr lang="ru-RU" sz="3600" b="1" dirty="0" err="1">
                <a:solidFill>
                  <a:schemeClr val="bg1"/>
                </a:solidFill>
              </a:rPr>
              <a:t>Стеклотех</a:t>
            </a:r>
            <a:r>
              <a:rPr lang="ru-RU" sz="3600" b="1" dirty="0">
                <a:solidFill>
                  <a:schemeClr val="bg1"/>
                </a:solidFill>
              </a:rPr>
              <a:t>»</a:t>
            </a:r>
          </a:p>
        </p:txBody>
      </p:sp>
      <p:pic>
        <p:nvPicPr>
          <p:cNvPr id="2054" name="Picture 6" descr="Ð¡ÑÐµÐºÐ»Ð¾ÑÐµÑ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753" t="-6530" r="74975" b="6530"/>
          <a:stretch/>
        </p:blipFill>
        <p:spPr bwMode="auto">
          <a:xfrm>
            <a:off x="343415" y="27654"/>
            <a:ext cx="643788" cy="64542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</p:pic>
      <p:sp>
        <p:nvSpPr>
          <p:cNvPr id="18" name="TextBox 17"/>
          <p:cNvSpPr txBox="1"/>
          <p:nvPr/>
        </p:nvSpPr>
        <p:spPr>
          <a:xfrm>
            <a:off x="2786300" y="1617184"/>
            <a:ext cx="1791217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BB5724"/>
                </a:solidFill>
              </a:rPr>
              <a:t>300</a:t>
            </a:r>
            <a:endParaRPr lang="ru-RU" sz="2800" b="1" dirty="0" smtClean="0">
              <a:solidFill>
                <a:srgbClr val="BB5724"/>
              </a:solidFill>
            </a:endParaRPr>
          </a:p>
          <a:p>
            <a:pPr algn="ctr">
              <a:lnSpc>
                <a:spcPct val="80000"/>
              </a:lnSpc>
            </a:pPr>
            <a:r>
              <a:rPr lang="ru-RU" b="1" dirty="0" smtClean="0">
                <a:solidFill>
                  <a:srgbClr val="BB5724"/>
                </a:solidFill>
              </a:rPr>
              <a:t>млн</a:t>
            </a:r>
            <a:endParaRPr lang="ru-RU" b="1" dirty="0">
              <a:solidFill>
                <a:srgbClr val="BB5724"/>
              </a:solidFill>
            </a:endParaRPr>
          </a:p>
          <a:p>
            <a:pPr algn="ctr">
              <a:lnSpc>
                <a:spcPct val="80000"/>
              </a:lnSpc>
            </a:pPr>
            <a:r>
              <a:rPr lang="ru-RU" b="1" dirty="0">
                <a:solidFill>
                  <a:srgbClr val="BB5724"/>
                </a:solidFill>
              </a:rPr>
              <a:t>бутылок в год</a:t>
            </a:r>
          </a:p>
        </p:txBody>
      </p:sp>
      <p:sp>
        <p:nvSpPr>
          <p:cNvPr id="22" name="Шестиугольник 21"/>
          <p:cNvSpPr/>
          <p:nvPr/>
        </p:nvSpPr>
        <p:spPr>
          <a:xfrm rot="16200000">
            <a:off x="280350" y="3170492"/>
            <a:ext cx="1453222" cy="1487499"/>
          </a:xfrm>
          <a:prstGeom prst="hexagon">
            <a:avLst/>
          </a:prstGeom>
          <a:solidFill>
            <a:srgbClr val="C55A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/>
          </a:p>
        </p:txBody>
      </p:sp>
      <p:pic>
        <p:nvPicPr>
          <p:cNvPr id="2064" name="Picture 16" descr="http://www.stekloteh.com/sites/default/files/kcfinder/images/logo/logo_carlsberg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0577" y="3499220"/>
            <a:ext cx="1173252" cy="80661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</p:pic>
      <p:sp>
        <p:nvSpPr>
          <p:cNvPr id="23" name="Шестиугольник 22"/>
          <p:cNvSpPr/>
          <p:nvPr/>
        </p:nvSpPr>
        <p:spPr>
          <a:xfrm rot="16200000">
            <a:off x="1905216" y="3171642"/>
            <a:ext cx="1453222" cy="1487499"/>
          </a:xfrm>
          <a:prstGeom prst="hexagon">
            <a:avLst/>
          </a:prstGeom>
          <a:solidFill>
            <a:srgbClr val="C55A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/>
          </a:p>
        </p:txBody>
      </p:sp>
      <p:pic>
        <p:nvPicPr>
          <p:cNvPr id="2063" name="Picture 15" descr="http://www.stekloteh.com/sites/default/files/kcfinder/images/logo/logo_vinprom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54735" y="3499220"/>
            <a:ext cx="1319910" cy="80661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</p:pic>
      <p:sp>
        <p:nvSpPr>
          <p:cNvPr id="24" name="Шестиугольник 23"/>
          <p:cNvSpPr/>
          <p:nvPr/>
        </p:nvSpPr>
        <p:spPr>
          <a:xfrm rot="16200000">
            <a:off x="3498057" y="3170492"/>
            <a:ext cx="1453222" cy="1487499"/>
          </a:xfrm>
          <a:prstGeom prst="hexagon">
            <a:avLst/>
          </a:prstGeom>
          <a:solidFill>
            <a:srgbClr val="C55A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/>
          </a:p>
        </p:txBody>
      </p:sp>
      <p:pic>
        <p:nvPicPr>
          <p:cNvPr id="25" name="Picture 14" descr="http://www.stekloteh.com/sites/default/files/kcfinder/images/logo/logo_heineken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06317" y="3575320"/>
            <a:ext cx="1427813" cy="73051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</p:pic>
      <p:sp>
        <p:nvSpPr>
          <p:cNvPr id="26" name="Объект 2"/>
          <p:cNvSpPr txBox="1">
            <a:spLocks/>
          </p:cNvSpPr>
          <p:nvPr/>
        </p:nvSpPr>
        <p:spPr>
          <a:xfrm>
            <a:off x="2032561" y="2772845"/>
            <a:ext cx="1649348" cy="125826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 b="1" dirty="0" smtClean="0"/>
              <a:t>Партнеры</a:t>
            </a:r>
            <a:endParaRPr lang="ru-RU" sz="1800" b="1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-93767" y="1600812"/>
            <a:ext cx="3210105" cy="1103360"/>
            <a:chOff x="1552270" y="1141755"/>
            <a:chExt cx="3210105" cy="1103360"/>
          </a:xfrm>
        </p:grpSpPr>
        <p:pic>
          <p:nvPicPr>
            <p:cNvPr id="3074" name="Picture 2" descr="https://imageog.flaticon.com/icons/png/512/474/474119.png?size=1200x630f&amp;pad=10,10,10,10&amp;ext=png&amp;bg=FFFFFFFF"/>
            <p:cNvPicPr>
              <a:picLocks noChangeAspect="1" noChangeArrowheads="1"/>
            </p:cNvPicPr>
            <p:nvPr/>
          </p:nvPicPr>
          <p:blipFill>
            <a:blip r:embed="rId9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52270" y="1141755"/>
              <a:ext cx="2101638" cy="11033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2" descr="https://imageog.flaticon.com/icons/png/512/474/474119.png?size=1200x630f&amp;pad=10,10,10,10&amp;ext=png&amp;bg=FFFFFFFF"/>
            <p:cNvPicPr>
              <a:picLocks noChangeAspect="1" noChangeArrowheads="1"/>
            </p:cNvPicPr>
            <p:nvPr/>
          </p:nvPicPr>
          <p:blipFill>
            <a:blip r:embed="rId9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60737" y="1141755"/>
              <a:ext cx="2101638" cy="11033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" name="Объект 2"/>
          <p:cNvSpPr txBox="1">
            <a:spLocks/>
          </p:cNvSpPr>
          <p:nvPr/>
        </p:nvSpPr>
        <p:spPr>
          <a:xfrm>
            <a:off x="889645" y="1163496"/>
            <a:ext cx="4197586" cy="3459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 b="1" dirty="0" smtClean="0"/>
              <a:t>Производственная мощность</a:t>
            </a:r>
            <a:endParaRPr lang="ru-RU" sz="18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10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4896" t="39259" b="27407"/>
          <a:stretch/>
        </p:blipFill>
        <p:spPr>
          <a:xfrm>
            <a:off x="16741" y="5154714"/>
            <a:ext cx="9160512" cy="1703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160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ÐÐ°ÑÑÐ¸Ð½ÐºÐ¸ Ð¿Ð¾ Ð·Ð°Ð¿ÑÐ¾ÑÑ Ð·Ð²ÑÐºÐ¾Ð¸Ð·Ð¾Ð»ÑÑÐ¸Ñ ÑÐ¸ÑÐ¼Ð°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57515" y="1861880"/>
            <a:ext cx="1939925" cy="1878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ÐÐ°ÑÑÐ¸Ð½ÐºÐ¸ Ð¿Ð¾ Ð·Ð°Ð¿ÑÐ¾ÑÑ Ð²ÑÑÐ¾ÑÐ½ÑÐµ Ð¸ÐºÐ¾Ð½ÐºÐ°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5502" y="3780018"/>
            <a:ext cx="6608599" cy="413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2480" y="3804746"/>
            <a:ext cx="2654313" cy="304513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-10241"/>
            <a:ext cx="9144000" cy="698881"/>
          </a:xfrm>
          <a:prstGeom prst="rect">
            <a:avLst/>
          </a:prstGeom>
          <a:solidFill>
            <a:srgbClr val="006F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</a:rPr>
              <a:t>Строительная индустрия</a:t>
            </a:r>
            <a:endParaRPr lang="ru-RU" sz="3600" b="1" dirty="0">
              <a:solidFill>
                <a:schemeClr val="bg1"/>
              </a:solidFill>
            </a:endParaRPr>
          </a:p>
        </p:txBody>
      </p:sp>
      <p:pic>
        <p:nvPicPr>
          <p:cNvPr id="7" name="Picture 2" descr="Knauf Insulatio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20293" y="3630691"/>
            <a:ext cx="1459998" cy="476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www.mc-bauchemie.ru/i/logo2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62954" y="1786357"/>
            <a:ext cx="926048" cy="677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ÐÐÐÐ¡Ð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1541" y="2900923"/>
            <a:ext cx="1195370" cy="499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ÐÐ¸Ð½Ð·Ð¸Ð»Ð¸Ð½ÑÐºÐ¸Ð¹ Ð·Ð°Ð²Ð¾Ð´ ÐºÐµÑÐ°Ð¼Ð·Ð¸ÑÐ¾Ð²Ð¾Ð³Ð¾ Ð³ÑÐ°Ð²Ð¸Ñ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20219" y="4484698"/>
            <a:ext cx="2314158" cy="362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utoShape 14" descr="http://zavod-zhbi-5.ru/design/cv2_1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91319" y="1340746"/>
            <a:ext cx="1065592" cy="859681"/>
          </a:xfrm>
          <a:prstGeom prst="rect">
            <a:avLst/>
          </a:prstGeom>
        </p:spPr>
      </p:pic>
      <p:sp>
        <p:nvSpPr>
          <p:cNvPr id="18" name="AutoShape 18" descr="http://zavod-zhbi-5.ru/design/cv5.sv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7790437" y="2204658"/>
            <a:ext cx="118083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solidFill>
                  <a:srgbClr val="363636"/>
                </a:solidFill>
                <a:latin typeface="Arial" panose="020B0604020202020204" pitchFamily="34" charset="0"/>
              </a:rPr>
              <a:t>Завод ЖБИ 5</a:t>
            </a:r>
            <a:endParaRPr lang="ru-RU" sz="1200" dirty="0"/>
          </a:p>
        </p:txBody>
      </p:sp>
      <p:pic>
        <p:nvPicPr>
          <p:cNvPr id="1044" name="Picture 20" descr="ÐÐÐ â 3"/>
          <p:cNvPicPr>
            <a:picLocks noChangeAspect="1" noChangeArrowheads="1"/>
          </p:cNvPicPr>
          <p:nvPr/>
        </p:nvPicPr>
        <p:blipFill rotWithShape="1"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778" t="7301" r="6843" b="17608"/>
          <a:stretch/>
        </p:blipFill>
        <p:spPr bwMode="auto">
          <a:xfrm>
            <a:off x="5620315" y="823997"/>
            <a:ext cx="1240221" cy="756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2351" y="2145835"/>
            <a:ext cx="773749" cy="1265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ÐÐ»Ð°Ð²Ð½Ð°Ñ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8135"/>
          <a:stretch/>
        </p:blipFill>
        <p:spPr bwMode="auto">
          <a:xfrm>
            <a:off x="7924880" y="3450496"/>
            <a:ext cx="762811" cy="830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Прямоугольник 26"/>
          <p:cNvSpPr/>
          <p:nvPr/>
        </p:nvSpPr>
        <p:spPr>
          <a:xfrm>
            <a:off x="7689728" y="4183510"/>
            <a:ext cx="1259447" cy="35920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70000"/>
              </a:lnSpc>
            </a:pPr>
            <a:r>
              <a:rPr lang="ru-RU" sz="12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Инвест-силикат-</a:t>
            </a:r>
          </a:p>
          <a:p>
            <a:pPr algn="ctr">
              <a:lnSpc>
                <a:spcPct val="70000"/>
              </a:lnSpc>
            </a:pPr>
            <a:r>
              <a:rPr lang="ru-RU" sz="12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стройсервис</a:t>
            </a:r>
            <a:endParaRPr lang="ru-RU" sz="1200" b="1" dirty="0"/>
          </a:p>
        </p:txBody>
      </p:sp>
      <p:sp>
        <p:nvSpPr>
          <p:cNvPr id="33" name="Шестиугольник 32"/>
          <p:cNvSpPr/>
          <p:nvPr/>
        </p:nvSpPr>
        <p:spPr>
          <a:xfrm rot="5400000">
            <a:off x="4881387" y="1559692"/>
            <a:ext cx="2644280" cy="2733282"/>
          </a:xfrm>
          <a:prstGeom prst="hexagon">
            <a:avLst/>
          </a:prstGeom>
          <a:noFill/>
          <a:ln>
            <a:solidFill>
              <a:srgbClr val="006F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/>
          <p:cNvSpPr txBox="1"/>
          <p:nvPr/>
        </p:nvSpPr>
        <p:spPr>
          <a:xfrm>
            <a:off x="-198273" y="3177418"/>
            <a:ext cx="3933544" cy="68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400" b="1" dirty="0">
                <a:solidFill>
                  <a:srgbClr val="26438A"/>
                </a:solidFill>
              </a:rPr>
              <a:t>С</a:t>
            </a:r>
            <a:r>
              <a:rPr lang="ru-RU" sz="2400" b="1" dirty="0" smtClean="0">
                <a:solidFill>
                  <a:srgbClr val="26438A"/>
                </a:solidFill>
              </a:rPr>
              <a:t>ухие строительные </a:t>
            </a:r>
          </a:p>
          <a:p>
            <a:pPr algn="ctr">
              <a:lnSpc>
                <a:spcPct val="80000"/>
              </a:lnSpc>
            </a:pPr>
            <a:r>
              <a:rPr lang="ru-RU" sz="2400" b="1" dirty="0" smtClean="0">
                <a:solidFill>
                  <a:srgbClr val="26438A"/>
                </a:solidFill>
              </a:rPr>
              <a:t>смеси и добавки </a:t>
            </a:r>
            <a:r>
              <a:rPr lang="ru-RU" sz="2400" b="1" dirty="0">
                <a:solidFill>
                  <a:srgbClr val="26438A"/>
                </a:solidFill>
              </a:rPr>
              <a:t>в бетон 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-174608" y="2446237"/>
            <a:ext cx="3933544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>
                <a:solidFill>
                  <a:srgbClr val="26438A"/>
                </a:solidFill>
              </a:rPr>
              <a:t>Минераловатная</a:t>
            </a:r>
            <a:endParaRPr lang="ru-RU" sz="2400" b="1" dirty="0">
              <a:solidFill>
                <a:srgbClr val="26438A"/>
              </a:solidFill>
            </a:endParaRPr>
          </a:p>
          <a:p>
            <a:pPr algn="ctr">
              <a:lnSpc>
                <a:spcPct val="80000"/>
              </a:lnSpc>
            </a:pPr>
            <a:r>
              <a:rPr lang="ru-RU" sz="2400" b="1" dirty="0">
                <a:solidFill>
                  <a:srgbClr val="26438A"/>
                </a:solidFill>
              </a:rPr>
              <a:t>тепло- и </a:t>
            </a:r>
            <a:r>
              <a:rPr lang="ru-RU" sz="2400" b="1" dirty="0" smtClean="0">
                <a:solidFill>
                  <a:srgbClr val="26438A"/>
                </a:solidFill>
              </a:rPr>
              <a:t>звукоизоляция</a:t>
            </a:r>
            <a:endParaRPr lang="ru-RU" sz="2400" b="1" dirty="0">
              <a:solidFill>
                <a:srgbClr val="26438A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836639" y="2072363"/>
            <a:ext cx="1911050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400" b="1" dirty="0" smtClean="0">
                <a:solidFill>
                  <a:srgbClr val="26438A"/>
                </a:solidFill>
              </a:rPr>
              <a:t>Керамзит</a:t>
            </a:r>
            <a:endParaRPr lang="ru-RU" sz="2400" b="1" dirty="0">
              <a:solidFill>
                <a:srgbClr val="26438A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068108" y="1612246"/>
            <a:ext cx="1384973" cy="3951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400" b="1" dirty="0" smtClean="0">
                <a:solidFill>
                  <a:srgbClr val="26438A"/>
                </a:solidFill>
              </a:rPr>
              <a:t>Кирпич</a:t>
            </a:r>
            <a:endParaRPr lang="ru-RU" sz="2400" b="1" dirty="0">
              <a:solidFill>
                <a:srgbClr val="26438A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251" y="851817"/>
            <a:ext cx="3671659" cy="68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400" b="1" dirty="0" smtClean="0">
                <a:solidFill>
                  <a:srgbClr val="26438A"/>
                </a:solidFill>
              </a:rPr>
              <a:t>Железо-бетонные изделия</a:t>
            </a:r>
            <a:endParaRPr lang="ru-RU" sz="2400" b="1" dirty="0">
              <a:solidFill>
                <a:srgbClr val="26438A"/>
              </a:solidFill>
            </a:endParaRPr>
          </a:p>
        </p:txBody>
      </p:sp>
      <p:pic>
        <p:nvPicPr>
          <p:cNvPr id="1048" name="Picture 24" descr="http://www.jbi-3.ru/upload/iblock/f99/f9966cac916ffc13e4d806ce98217e5c.jpg"/>
          <p:cNvPicPr>
            <a:picLocks noChangeAspect="1" noChangeArrowheads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37359" y="2197322"/>
            <a:ext cx="1810763" cy="100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5"/>
          <a:srcRect l="22224" t="2107" r="63394" b="69603"/>
          <a:stretch/>
        </p:blipFill>
        <p:spPr>
          <a:xfrm>
            <a:off x="4980291" y="2137673"/>
            <a:ext cx="2115918" cy="1374257"/>
          </a:xfrm>
          <a:prstGeom prst="rect">
            <a:avLst/>
          </a:prstGeom>
        </p:spPr>
      </p:pic>
      <p:pic>
        <p:nvPicPr>
          <p:cNvPr id="10" name="Рисунок 9"/>
          <p:cNvPicPr preferRelativeResize="0">
            <a:picLocks/>
          </p:cNvPicPr>
          <p:nvPr/>
        </p:nvPicPr>
        <p:blipFill>
          <a:blip r:embed="rId16"/>
          <a:stretch>
            <a:fillRect/>
          </a:stretch>
        </p:blipFill>
        <p:spPr>
          <a:xfrm rot="5400000">
            <a:off x="4871819" y="1577016"/>
            <a:ext cx="2646000" cy="2732400"/>
          </a:xfrm>
          <a:prstGeom prst="hexagon">
            <a:avLst/>
          </a:prstGeom>
        </p:spPr>
      </p:pic>
    </p:spTree>
    <p:extLst>
      <p:ext uri="{BB962C8B-B14F-4D97-AF65-F5344CB8AC3E}">
        <p14:creationId xmlns:p14="http://schemas.microsoft.com/office/powerpoint/2010/main" val="2453016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7" grpId="0"/>
      <p:bldP spid="33" grpId="0" animBg="1"/>
      <p:bldP spid="34" grpId="0"/>
      <p:bldP spid="35" grpId="0"/>
      <p:bldP spid="36" grpId="0"/>
      <p:bldP spid="37" grpId="0"/>
      <p:bldP spid="3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98881"/>
          </a:xfrm>
          <a:prstGeom prst="rect">
            <a:avLst/>
          </a:prstGeom>
          <a:solidFill>
            <a:srgbClr val="EAC4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</a:rPr>
              <a:t>Деревообработка</a:t>
            </a:r>
            <a:endParaRPr lang="ru-RU" sz="3600" b="1" dirty="0">
              <a:solidFill>
                <a:schemeClr val="bg1"/>
              </a:solidFill>
            </a:endParaRPr>
          </a:p>
        </p:txBody>
      </p:sp>
      <p:pic>
        <p:nvPicPr>
          <p:cNvPr id="1028" name="Picture 4" descr="https://tumfk.ru/static/images/b-main-menu-header/zavo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274820"/>
            <a:ext cx="9144000" cy="2583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Шестиугольник 5"/>
          <p:cNvSpPr/>
          <p:nvPr/>
        </p:nvSpPr>
        <p:spPr>
          <a:xfrm rot="16200000">
            <a:off x="66112" y="1359372"/>
            <a:ext cx="1078798" cy="1104244"/>
          </a:xfrm>
          <a:prstGeom prst="hexagon">
            <a:avLst/>
          </a:prstGeom>
          <a:solidFill>
            <a:srgbClr val="D9B5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/>
          </a:p>
        </p:txBody>
      </p:sp>
      <p:sp>
        <p:nvSpPr>
          <p:cNvPr id="7" name="Шестиугольник 6"/>
          <p:cNvSpPr/>
          <p:nvPr/>
        </p:nvSpPr>
        <p:spPr>
          <a:xfrm rot="16200000">
            <a:off x="1267411" y="3063247"/>
            <a:ext cx="1080000" cy="1105200"/>
          </a:xfrm>
          <a:prstGeom prst="hexagon">
            <a:avLst/>
          </a:prstGeom>
          <a:solidFill>
            <a:srgbClr val="C55A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/>
          </a:p>
        </p:txBody>
      </p:sp>
      <p:sp>
        <p:nvSpPr>
          <p:cNvPr id="8" name="Шестиугольник 7"/>
          <p:cNvSpPr/>
          <p:nvPr/>
        </p:nvSpPr>
        <p:spPr>
          <a:xfrm rot="16200000">
            <a:off x="649452" y="2207633"/>
            <a:ext cx="1080000" cy="1105200"/>
          </a:xfrm>
          <a:prstGeom prst="hexagon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/>
          </a:p>
        </p:txBody>
      </p:sp>
      <p:sp>
        <p:nvSpPr>
          <p:cNvPr id="9" name="TextBox 8"/>
          <p:cNvSpPr txBox="1"/>
          <p:nvPr/>
        </p:nvSpPr>
        <p:spPr>
          <a:xfrm>
            <a:off x="1157632" y="1649384"/>
            <a:ext cx="29724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производство фанеры в год</a:t>
            </a:r>
            <a:endParaRPr lang="ru-RU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85207" y="1497849"/>
            <a:ext cx="104060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</a:rPr>
              <a:t>90 </a:t>
            </a:r>
          </a:p>
          <a:p>
            <a:pPr algn="ctr">
              <a:lnSpc>
                <a:spcPct val="70000"/>
              </a:lnSpc>
            </a:pPr>
            <a:r>
              <a:rPr lang="ru-RU" sz="2000" b="1" dirty="0" err="1">
                <a:solidFill>
                  <a:schemeClr val="bg1"/>
                </a:solidFill>
              </a:rPr>
              <a:t>т</a:t>
            </a:r>
            <a:r>
              <a:rPr lang="ru-RU" sz="2000" b="1" dirty="0" err="1" smtClean="0">
                <a:solidFill>
                  <a:schemeClr val="bg1"/>
                </a:solidFill>
              </a:rPr>
              <a:t>ыс</a:t>
            </a:r>
            <a:r>
              <a:rPr lang="ru-RU" sz="2000" b="1" dirty="0" smtClean="0">
                <a:solidFill>
                  <a:schemeClr val="bg1"/>
                </a:solidFill>
              </a:rPr>
              <a:t> м</a:t>
            </a:r>
            <a:r>
              <a:rPr lang="ru-RU" sz="2000" b="1" baseline="30000" dirty="0" smtClean="0">
                <a:solidFill>
                  <a:schemeClr val="bg1"/>
                </a:solidFill>
              </a:rPr>
              <a:t>3</a:t>
            </a:r>
            <a:endParaRPr lang="ru-RU" sz="1200" baseline="300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12863" y="2426384"/>
            <a:ext cx="10406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75%</a:t>
            </a:r>
            <a:endParaRPr lang="ru-RU" sz="1200" baseline="30000" dirty="0"/>
          </a:p>
        </p:txBody>
      </p:sp>
      <p:sp>
        <p:nvSpPr>
          <p:cNvPr id="12" name="TextBox 11"/>
          <p:cNvSpPr txBox="1"/>
          <p:nvPr/>
        </p:nvSpPr>
        <p:spPr>
          <a:xfrm>
            <a:off x="1753469" y="2426383"/>
            <a:ext cx="28804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продукции экспортируется</a:t>
            </a:r>
            <a:endParaRPr lang="ru-RU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2424607" y="3332852"/>
            <a:ext cx="1534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рабочих мест</a:t>
            </a:r>
            <a:endParaRPr lang="ru-RU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1319406" y="3283535"/>
            <a:ext cx="10406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</a:rPr>
              <a:t>750</a:t>
            </a:r>
            <a:endParaRPr lang="ru-RU" sz="1100" baseline="30000" dirty="0">
              <a:solidFill>
                <a:schemeClr val="bg1"/>
              </a:solidFill>
            </a:endParaRPr>
          </a:p>
        </p:txBody>
      </p:sp>
      <p:pic>
        <p:nvPicPr>
          <p:cNvPr id="2" name="Рисунок 1"/>
          <p:cNvPicPr preferRelativeResize="0">
            <a:picLocks/>
          </p:cNvPicPr>
          <p:nvPr/>
        </p:nvPicPr>
        <p:blipFill rotWithShape="1">
          <a:blip r:embed="rId4"/>
          <a:srcRect l="4161" r="3498"/>
          <a:stretch/>
        </p:blipFill>
        <p:spPr>
          <a:xfrm rot="5400000">
            <a:off x="6783086" y="1839297"/>
            <a:ext cx="1969474" cy="2752354"/>
          </a:xfrm>
          <a:prstGeom prst="rect">
            <a:avLst/>
          </a:prstGeom>
        </p:spPr>
      </p:pic>
      <p:pic>
        <p:nvPicPr>
          <p:cNvPr id="1026" name="Picture 2" descr="https://tumfk.ru/static/images/b-logo/logo.png"/>
          <p:cNvPicPr>
            <a:picLocks noChangeAspect="1" noChangeArrowheads="1"/>
          </p:cNvPicPr>
          <p:nvPr/>
        </p:nvPicPr>
        <p:blipFill rotWithShape="1">
          <a:blip r:embed="rId5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6600"/>
                    </a14:imgEffect>
                    <a14:imgEffect>
                      <a14:saturation sat="9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51748"/>
          <a:stretch/>
        </p:blipFill>
        <p:spPr bwMode="auto">
          <a:xfrm>
            <a:off x="1117100" y="735862"/>
            <a:ext cx="1204228" cy="79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2321328" y="969142"/>
            <a:ext cx="35381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Тюменский </a:t>
            </a:r>
            <a:r>
              <a:rPr lang="ru-RU" sz="2000" b="1" dirty="0"/>
              <a:t>фанерный завод</a:t>
            </a:r>
          </a:p>
        </p:txBody>
      </p:sp>
      <p:pic>
        <p:nvPicPr>
          <p:cNvPr id="1030" name="Picture 6" descr="https://tumfk.ru/static/media/photos/about/3.jpg"/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2952" b="4870"/>
          <a:stretch/>
        </p:blipFill>
        <p:spPr bwMode="auto">
          <a:xfrm>
            <a:off x="6391645" y="698881"/>
            <a:ext cx="2732258" cy="1461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210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/>
      <p:bldP spid="11" grpId="0"/>
      <p:bldP spid="1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98881"/>
          </a:xfrm>
          <a:prstGeom prst="rect">
            <a:avLst/>
          </a:prstGeom>
          <a:solidFill>
            <a:srgbClr val="EAC4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</a:rPr>
              <a:t>Можем ли мы производить сноуборды?</a:t>
            </a:r>
            <a:endParaRPr lang="ru-RU" sz="3600" b="1" dirty="0">
              <a:solidFill>
                <a:schemeClr val="bg1"/>
              </a:solidFill>
            </a:endParaRPr>
          </a:p>
        </p:txBody>
      </p:sp>
      <p:pic>
        <p:nvPicPr>
          <p:cNvPr id="4100" name="Picture 4" descr="ÐÐ°ÑÑÐ¸Ð½ÐºÐ¸ Ð¿Ð¾ Ð·Ð°Ð¿ÑÐ¾ÑÑ Ð¸Ð· ÑÐµÐ³Ð¾ Ð´ÐµÐ»Ð°ÑÑ Ð´Ð¾ÑÐºÐ¸ Ð´Ð»Ñ ÑÐ½Ð¾ÑÐ±Ð¾ÑÐ´Ð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40504" y="784672"/>
            <a:ext cx="9184504" cy="6095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9" name="Группа 18"/>
          <p:cNvGrpSpPr/>
          <p:nvPr/>
        </p:nvGrpSpPr>
        <p:grpSpPr>
          <a:xfrm>
            <a:off x="-40504" y="750097"/>
            <a:ext cx="9671782" cy="6168844"/>
            <a:chOff x="-82614" y="582299"/>
            <a:chExt cx="9671782" cy="6168844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-82614" y="582299"/>
              <a:ext cx="9671782" cy="616884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7" name="Группа 16"/>
            <p:cNvGrpSpPr/>
            <p:nvPr/>
          </p:nvGrpSpPr>
          <p:grpSpPr>
            <a:xfrm>
              <a:off x="-20253" y="721952"/>
              <a:ext cx="9160502" cy="5488034"/>
              <a:chOff x="0" y="895522"/>
              <a:chExt cx="9160502" cy="5488034"/>
            </a:xfrm>
          </p:grpSpPr>
          <p:sp>
            <p:nvSpPr>
              <p:cNvPr id="15" name="Шестиугольник 14"/>
              <p:cNvSpPr/>
              <p:nvPr/>
            </p:nvSpPr>
            <p:spPr>
              <a:xfrm rot="16200000">
                <a:off x="357616" y="3813567"/>
                <a:ext cx="1351849" cy="1957356"/>
              </a:xfrm>
              <a:prstGeom prst="hexagon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200"/>
              </a:p>
            </p:txBody>
          </p:sp>
          <p:sp>
            <p:nvSpPr>
              <p:cNvPr id="6" name="Объект 2"/>
              <p:cNvSpPr txBox="1">
                <a:spLocks/>
              </p:cNvSpPr>
              <p:nvPr/>
            </p:nvSpPr>
            <p:spPr>
              <a:xfrm>
                <a:off x="2061177" y="1085114"/>
                <a:ext cx="7099325" cy="1240890"/>
              </a:xfrm>
              <a:prstGeom prst="rect">
                <a:avLst/>
              </a:prstGeom>
              <a:noFill/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80000"/>
                  </a:lnSpc>
                  <a:spcBef>
                    <a:spcPts val="0"/>
                  </a:spcBef>
                  <a:buNone/>
                </a:pPr>
                <a:r>
                  <a:rPr lang="ru-RU" sz="2000" b="1" dirty="0"/>
                  <a:t>Древесина </a:t>
                </a:r>
                <a:endParaRPr lang="ru-RU" sz="2000" b="1" dirty="0" smtClean="0"/>
              </a:p>
              <a:p>
                <a:pPr marL="0" indent="0">
                  <a:lnSpc>
                    <a:spcPct val="80000"/>
                  </a:lnSpc>
                  <a:spcBef>
                    <a:spcPts val="0"/>
                  </a:spcBef>
                  <a:buNone/>
                </a:pPr>
                <a:r>
                  <a:rPr lang="ru-RU" sz="2000" b="1" dirty="0" smtClean="0"/>
                  <a:t>(бук</a:t>
                </a:r>
                <a:r>
                  <a:rPr lang="ru-RU" sz="2000" b="1" dirty="0"/>
                  <a:t>, ясень, тополь, дуб, ель, </a:t>
                </a:r>
                <a:r>
                  <a:rPr lang="ru-RU" sz="2000" b="1" dirty="0" smtClean="0"/>
                  <a:t>сосна)</a:t>
                </a:r>
                <a:endParaRPr lang="ru-RU" sz="2000" b="1" dirty="0"/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ru-RU" sz="1000" b="1" dirty="0"/>
                  <a:t> </a:t>
                </a:r>
                <a:endParaRPr lang="ru-RU" sz="1000" b="1" dirty="0" smtClean="0"/>
              </a:p>
              <a:p>
                <a:pPr marL="0" indent="0">
                  <a:lnSpc>
                    <a:spcPct val="80000"/>
                  </a:lnSpc>
                  <a:spcBef>
                    <a:spcPts val="0"/>
                  </a:spcBef>
                  <a:buNone/>
                </a:pPr>
                <a:r>
                  <a:rPr lang="ru-RU" sz="2000" b="1" dirty="0" smtClean="0"/>
                  <a:t>Комбинации </a:t>
                </a:r>
                <a:r>
                  <a:rPr lang="ru-RU" sz="2000" b="1" dirty="0"/>
                  <a:t>разных материалов</a:t>
                </a:r>
              </a:p>
              <a:p>
                <a:pPr marL="0" indent="0">
                  <a:lnSpc>
                    <a:spcPct val="80000"/>
                  </a:lnSpc>
                  <a:spcBef>
                    <a:spcPts val="0"/>
                  </a:spcBef>
                  <a:buNone/>
                </a:pPr>
                <a:r>
                  <a:rPr lang="ru-RU" sz="2000" b="1" dirty="0"/>
                  <a:t>(древесина, карбон, алюминий) </a:t>
                </a:r>
              </a:p>
            </p:txBody>
          </p:sp>
          <p:sp>
            <p:nvSpPr>
              <p:cNvPr id="8" name="Прямоугольник 7"/>
              <p:cNvSpPr/>
              <p:nvPr/>
            </p:nvSpPr>
            <p:spPr>
              <a:xfrm>
                <a:off x="2139489" y="3095621"/>
                <a:ext cx="1514454" cy="3447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914400">
                  <a:lnSpc>
                    <a:spcPct val="80000"/>
                  </a:lnSpc>
                </a:pPr>
                <a:r>
                  <a:rPr lang="ru-RU" sz="2000" b="1" dirty="0" smtClean="0"/>
                  <a:t>Полиэтилен</a:t>
                </a:r>
                <a:endParaRPr lang="ru-RU" sz="2000" b="1" dirty="0"/>
              </a:p>
            </p:txBody>
          </p:sp>
          <p:sp>
            <p:nvSpPr>
              <p:cNvPr id="9" name="Шестиугольник 8"/>
              <p:cNvSpPr/>
              <p:nvPr/>
            </p:nvSpPr>
            <p:spPr>
              <a:xfrm rot="16200000">
                <a:off x="292553" y="690288"/>
                <a:ext cx="1546887" cy="1957356"/>
              </a:xfrm>
              <a:prstGeom prst="hexagon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200"/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59886" y="1403759"/>
                <a:ext cx="201221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800" b="1" dirty="0" smtClean="0">
                    <a:solidFill>
                      <a:schemeClr val="bg1"/>
                    </a:solidFill>
                  </a:rPr>
                  <a:t>сердечник</a:t>
                </a:r>
                <a:endParaRPr lang="ru-RU" sz="2800" baseline="300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1" name="Шестиугольник 10"/>
              <p:cNvSpPr/>
              <p:nvPr/>
            </p:nvSpPr>
            <p:spPr>
              <a:xfrm rot="16200000">
                <a:off x="317953" y="2307887"/>
                <a:ext cx="1441223" cy="1957356"/>
              </a:xfrm>
              <a:prstGeom prst="hexagon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200"/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5023" y="2835724"/>
                <a:ext cx="201221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400" b="1" dirty="0" smtClean="0">
                    <a:solidFill>
                      <a:schemeClr val="bg1"/>
                    </a:solidFill>
                  </a:rPr>
                  <a:t>скользящая поверхность</a:t>
                </a:r>
                <a:endParaRPr lang="ru-RU" sz="2400" baseline="300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0" y="4515813"/>
                <a:ext cx="20122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400" b="1" dirty="0" smtClean="0">
                    <a:solidFill>
                      <a:schemeClr val="bg1"/>
                    </a:solidFill>
                  </a:rPr>
                  <a:t>канты</a:t>
                </a:r>
                <a:endParaRPr lang="ru-RU" sz="2400" baseline="300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6" name="Прямоугольник 15"/>
              <p:cNvSpPr/>
              <p:nvPr/>
            </p:nvSpPr>
            <p:spPr>
              <a:xfrm>
                <a:off x="2151303" y="4515812"/>
                <a:ext cx="808235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000" b="1" dirty="0"/>
                  <a:t>Сталь</a:t>
                </a:r>
              </a:p>
            </p:txBody>
          </p:sp>
          <p:pic>
            <p:nvPicPr>
              <p:cNvPr id="4098" name="Picture 2" descr="ÐÐ°ÑÑÐ¸Ð½ÐºÐ¸ Ð¿Ð¾ Ð·Ð°Ð¿ÑÐ¾ÑÑ Ð¸Ð· ÑÐµÐ³Ð¾ Ð´ÐµÐ»Ð°ÑÑ Ð´Ð¾ÑÐºÐ¸ Ð´Ð»Ñ ÑÐ½Ð¾ÑÐ±Ð¾ÑÐ´Ð°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93366" y="3440331"/>
                <a:ext cx="5486400" cy="294322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375505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Шестиугольник 34"/>
          <p:cNvSpPr/>
          <p:nvPr/>
        </p:nvSpPr>
        <p:spPr>
          <a:xfrm rot="16200000">
            <a:off x="5112573" y="1648639"/>
            <a:ext cx="1151076" cy="1178226"/>
          </a:xfrm>
          <a:prstGeom prst="hexagon">
            <a:avLst/>
          </a:prstGeom>
          <a:solidFill>
            <a:srgbClr val="F4F7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1658"/>
          <a:stretch/>
        </p:blipFill>
        <p:spPr>
          <a:xfrm>
            <a:off x="1876916" y="1146947"/>
            <a:ext cx="2542181" cy="2662867"/>
          </a:xfrm>
          <a:prstGeom prst="rect">
            <a:avLst/>
          </a:prstGeom>
          <a:ln>
            <a:noFill/>
          </a:ln>
        </p:spPr>
      </p:pic>
      <p:pic>
        <p:nvPicPr>
          <p:cNvPr id="5" name="Picture 2" descr="ÐÐ¼Ð¸Ð½Ð¾Ð¡Ð¸Ð±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0285" y="1346634"/>
            <a:ext cx="1772706" cy="450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0" y="-10241"/>
            <a:ext cx="9144000" cy="698881"/>
          </a:xfrm>
          <a:prstGeom prst="rect">
            <a:avLst/>
          </a:prstGeom>
          <a:solidFill>
            <a:srgbClr val="60AD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Биотехнологическое производство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11" name="Шестиугольник 10"/>
          <p:cNvSpPr/>
          <p:nvPr/>
        </p:nvSpPr>
        <p:spPr>
          <a:xfrm rot="16200000">
            <a:off x="767679" y="4572068"/>
            <a:ext cx="207508" cy="195192"/>
          </a:xfrm>
          <a:prstGeom prst="hexagon">
            <a:avLst/>
          </a:prstGeom>
          <a:solidFill>
            <a:srgbClr val="60AD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19309" y="3849667"/>
            <a:ext cx="30806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60AD22"/>
                </a:solidFill>
              </a:rPr>
              <a:t>Продукция завода</a:t>
            </a:r>
            <a:endParaRPr lang="ru-RU" sz="2800" b="1" dirty="0">
              <a:solidFill>
                <a:srgbClr val="60AD22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85733" y="4430291"/>
            <a:ext cx="1851020" cy="4025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b="1" dirty="0"/>
              <a:t>кормовой </a:t>
            </a:r>
            <a:r>
              <a:rPr lang="ru-RU" b="1" dirty="0" smtClean="0"/>
              <a:t>лизин</a:t>
            </a:r>
            <a:endParaRPr lang="ru-RU" b="1" dirty="0"/>
          </a:p>
        </p:txBody>
      </p:sp>
      <p:sp>
        <p:nvSpPr>
          <p:cNvPr id="15" name="Шестиугольник 14"/>
          <p:cNvSpPr/>
          <p:nvPr/>
        </p:nvSpPr>
        <p:spPr>
          <a:xfrm rot="16200000">
            <a:off x="750975" y="5004819"/>
            <a:ext cx="207508" cy="195192"/>
          </a:xfrm>
          <a:prstGeom prst="hexagon">
            <a:avLst/>
          </a:prstGeom>
          <a:solidFill>
            <a:srgbClr val="60AD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985733" y="4939732"/>
            <a:ext cx="2273828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b="1" dirty="0" err="1" smtClean="0"/>
              <a:t>глютен</a:t>
            </a:r>
            <a:r>
              <a:rPr lang="ru-RU" b="1" dirty="0" smtClean="0"/>
              <a:t> (клейковина</a:t>
            </a:r>
            <a:r>
              <a:rPr lang="ru-RU" b="1" dirty="0"/>
              <a:t>)</a:t>
            </a:r>
          </a:p>
        </p:txBody>
      </p:sp>
      <p:sp>
        <p:nvSpPr>
          <p:cNvPr id="17" name="Шестиугольник 16"/>
          <p:cNvSpPr/>
          <p:nvPr/>
        </p:nvSpPr>
        <p:spPr>
          <a:xfrm rot="16200000">
            <a:off x="757427" y="5437570"/>
            <a:ext cx="207508" cy="195192"/>
          </a:xfrm>
          <a:prstGeom prst="hexagon">
            <a:avLst/>
          </a:prstGeom>
          <a:solidFill>
            <a:srgbClr val="60AD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985733" y="5293078"/>
            <a:ext cx="2788199" cy="4025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b="1" dirty="0"/>
              <a:t>спирт пищевой этиловый </a:t>
            </a:r>
          </a:p>
        </p:txBody>
      </p:sp>
      <p:sp>
        <p:nvSpPr>
          <p:cNvPr id="19" name="Шестиугольник 18"/>
          <p:cNvSpPr/>
          <p:nvPr/>
        </p:nvSpPr>
        <p:spPr>
          <a:xfrm rot="16200000">
            <a:off x="757427" y="5836762"/>
            <a:ext cx="207508" cy="195192"/>
          </a:xfrm>
          <a:prstGeom prst="hexagon">
            <a:avLst/>
          </a:prstGeom>
          <a:solidFill>
            <a:srgbClr val="60AD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995607" y="5699098"/>
            <a:ext cx="1831271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b="1" dirty="0" smtClean="0"/>
              <a:t>кормовая </a:t>
            </a:r>
            <a:r>
              <a:rPr lang="ru-RU" b="1" dirty="0"/>
              <a:t>барда</a:t>
            </a:r>
          </a:p>
        </p:txBody>
      </p:sp>
      <p:sp>
        <p:nvSpPr>
          <p:cNvPr id="24" name="Шестиугольник 23"/>
          <p:cNvSpPr/>
          <p:nvPr/>
        </p:nvSpPr>
        <p:spPr>
          <a:xfrm rot="16200000">
            <a:off x="3017640" y="2996958"/>
            <a:ext cx="50562" cy="52317"/>
          </a:xfrm>
          <a:prstGeom prst="hexagon">
            <a:avLst/>
          </a:prstGeom>
          <a:solidFill>
            <a:srgbClr val="60AD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2440570" y="2716619"/>
            <a:ext cx="665567" cy="3336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sz="1400" b="1" dirty="0" smtClean="0">
                <a:solidFill>
                  <a:schemeClr val="bg2">
                    <a:lumMod val="25000"/>
                  </a:schemeClr>
                </a:solidFill>
              </a:rPr>
              <a:t>Ишим</a:t>
            </a:r>
            <a:endParaRPr lang="ru-RU" sz="1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7170" name="Picture 2" descr="https://cdn.vectorstock.com/i/1000x1000/53/27/bunch-of-wheat-icon-cartoon-style-vector-12365327.jpg"/>
          <p:cNvPicPr>
            <a:picLocks noChangeAspect="1" noChangeArrowheads="1"/>
          </p:cNvPicPr>
          <p:nvPr/>
        </p:nvPicPr>
        <p:blipFill rotWithShape="1"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8897"/>
          <a:stretch/>
        </p:blipFill>
        <p:spPr bwMode="auto">
          <a:xfrm rot="2190062">
            <a:off x="2943933" y="2445632"/>
            <a:ext cx="981618" cy="965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5738854" y="1100348"/>
            <a:ext cx="2551276" cy="4925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70000"/>
              </a:lnSpc>
            </a:pPr>
            <a:r>
              <a:rPr lang="ru-RU" b="1" dirty="0"/>
              <a:t>м</a:t>
            </a:r>
            <a:r>
              <a:rPr lang="ru-RU" b="1" dirty="0" smtClean="0"/>
              <a:t>ощность переработки</a:t>
            </a:r>
          </a:p>
          <a:p>
            <a:pPr>
              <a:lnSpc>
                <a:spcPct val="70000"/>
              </a:lnSpc>
            </a:pPr>
            <a:r>
              <a:rPr lang="ru-RU" b="1" dirty="0" smtClean="0"/>
              <a:t>пшеницы в год</a:t>
            </a:r>
            <a:endParaRPr lang="ru-RU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6288670" y="2093825"/>
            <a:ext cx="2889124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70000"/>
              </a:lnSpc>
            </a:pPr>
            <a:r>
              <a:rPr lang="ru-RU" b="1" dirty="0" smtClean="0"/>
              <a:t>производство лизина в год</a:t>
            </a:r>
            <a:endParaRPr lang="ru-RU" b="1" dirty="0"/>
          </a:p>
        </p:txBody>
      </p:sp>
      <p:sp>
        <p:nvSpPr>
          <p:cNvPr id="31" name="Шестиугольник 30"/>
          <p:cNvSpPr/>
          <p:nvPr/>
        </p:nvSpPr>
        <p:spPr>
          <a:xfrm rot="16200000">
            <a:off x="4442489" y="757521"/>
            <a:ext cx="1151076" cy="1178226"/>
          </a:xfrm>
          <a:prstGeom prst="hexagon">
            <a:avLst/>
          </a:prstGeom>
          <a:noFill/>
          <a:ln>
            <a:solidFill>
              <a:srgbClr val="60A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/>
          </a:p>
        </p:txBody>
      </p:sp>
      <p:sp>
        <p:nvSpPr>
          <p:cNvPr id="33" name="TextBox 32"/>
          <p:cNvSpPr txBox="1"/>
          <p:nvPr/>
        </p:nvSpPr>
        <p:spPr>
          <a:xfrm>
            <a:off x="5047125" y="1892914"/>
            <a:ext cx="1195840" cy="6955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70000"/>
              </a:lnSpc>
            </a:pPr>
            <a:r>
              <a:rPr lang="ru-RU" sz="2800" b="1" dirty="0" smtClean="0">
                <a:solidFill>
                  <a:srgbClr val="60AD22"/>
                </a:solidFill>
              </a:rPr>
              <a:t>30</a:t>
            </a:r>
          </a:p>
          <a:p>
            <a:pPr algn="ctr">
              <a:lnSpc>
                <a:spcPct val="70000"/>
              </a:lnSpc>
            </a:pPr>
            <a:r>
              <a:rPr lang="ru-RU" sz="2800" b="1" dirty="0" smtClean="0">
                <a:solidFill>
                  <a:srgbClr val="60AD22"/>
                </a:solidFill>
              </a:rPr>
              <a:t> </a:t>
            </a:r>
            <a:r>
              <a:rPr lang="ru-RU" b="1" dirty="0">
                <a:solidFill>
                  <a:srgbClr val="60AD22"/>
                </a:solidFill>
              </a:rPr>
              <a:t>тыс. </a:t>
            </a:r>
            <a:r>
              <a:rPr lang="ru-RU" b="1" dirty="0" smtClean="0">
                <a:solidFill>
                  <a:srgbClr val="60AD22"/>
                </a:solidFill>
              </a:rPr>
              <a:t>тонн</a:t>
            </a:r>
            <a:endParaRPr lang="ru-RU" b="1" dirty="0">
              <a:solidFill>
                <a:srgbClr val="60AD22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510854" y="995642"/>
            <a:ext cx="1114087" cy="6586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800" b="1" dirty="0" smtClean="0">
                <a:solidFill>
                  <a:srgbClr val="60AD22"/>
                </a:solidFill>
              </a:rPr>
              <a:t>120 </a:t>
            </a:r>
          </a:p>
          <a:p>
            <a:pPr algn="ctr">
              <a:lnSpc>
                <a:spcPct val="80000"/>
              </a:lnSpc>
            </a:pPr>
            <a:r>
              <a:rPr lang="ru-RU" b="1" dirty="0" smtClean="0">
                <a:solidFill>
                  <a:srgbClr val="60AD22"/>
                </a:solidFill>
              </a:rPr>
              <a:t>тыс. тонн</a:t>
            </a:r>
            <a:endParaRPr lang="ru-RU" b="1" dirty="0">
              <a:solidFill>
                <a:srgbClr val="60AD22"/>
              </a:solidFill>
            </a:endParaRPr>
          </a:p>
        </p:txBody>
      </p:sp>
      <p:sp>
        <p:nvSpPr>
          <p:cNvPr id="36" name="Шестиугольник 35"/>
          <p:cNvSpPr/>
          <p:nvPr/>
        </p:nvSpPr>
        <p:spPr>
          <a:xfrm rot="16200000">
            <a:off x="4492360" y="2553840"/>
            <a:ext cx="1151076" cy="1178226"/>
          </a:xfrm>
          <a:prstGeom prst="hexagon">
            <a:avLst/>
          </a:prstGeom>
          <a:solidFill>
            <a:srgbClr val="60AD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/>
          </a:p>
        </p:txBody>
      </p:sp>
      <p:sp>
        <p:nvSpPr>
          <p:cNvPr id="37" name="TextBox 36"/>
          <p:cNvSpPr txBox="1"/>
          <p:nvPr/>
        </p:nvSpPr>
        <p:spPr>
          <a:xfrm>
            <a:off x="5712541" y="2902359"/>
            <a:ext cx="2246769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b="1" dirty="0" smtClean="0"/>
              <a:t>российского спроса  </a:t>
            </a:r>
            <a:endParaRPr lang="ru-RU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4709278" y="2944173"/>
            <a:ext cx="811441" cy="4456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800" b="1" dirty="0" smtClean="0">
                <a:solidFill>
                  <a:schemeClr val="bg1"/>
                </a:solidFill>
              </a:rPr>
              <a:t>40%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r="16198"/>
          <a:stretch/>
        </p:blipFill>
        <p:spPr>
          <a:xfrm>
            <a:off x="4314653" y="3952384"/>
            <a:ext cx="4829347" cy="2917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023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10241"/>
            <a:ext cx="9144000" cy="698881"/>
          </a:xfrm>
          <a:prstGeom prst="rect">
            <a:avLst/>
          </a:prstGeom>
          <a:solidFill>
            <a:srgbClr val="60AD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Зачем нужен ЛИЗИН?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3712" b="53880"/>
          <a:stretch/>
        </p:blipFill>
        <p:spPr>
          <a:xfrm>
            <a:off x="6663356" y="300525"/>
            <a:ext cx="2475107" cy="34898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6994" r="52784" b="29180"/>
          <a:stretch/>
        </p:blipFill>
        <p:spPr>
          <a:xfrm>
            <a:off x="3289818" y="4440478"/>
            <a:ext cx="2288195" cy="163392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432" b="53661"/>
          <a:stretch/>
        </p:blipFill>
        <p:spPr>
          <a:xfrm>
            <a:off x="40943" y="458427"/>
            <a:ext cx="2581696" cy="304665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7733" t="44373" r="12263" b="26120"/>
          <a:stretch/>
        </p:blipFill>
        <p:spPr>
          <a:xfrm>
            <a:off x="1201912" y="4174058"/>
            <a:ext cx="1454046" cy="202367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8657" t="69946" r="32060" b="2732"/>
          <a:stretch/>
        </p:blipFill>
        <p:spPr>
          <a:xfrm>
            <a:off x="6452580" y="4371497"/>
            <a:ext cx="1903752" cy="1873771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2971425" y="1527512"/>
            <a:ext cx="33100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Увеличение надоев молока</a:t>
            </a:r>
            <a:endParaRPr lang="ru-RU" sz="20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880244" y="6036025"/>
            <a:ext cx="2385167" cy="69888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60AD22"/>
                </a:solidFill>
              </a:rPr>
              <a:t>+ 12-20 %</a:t>
            </a:r>
            <a:endParaRPr lang="ru-RU" sz="2800" b="1" dirty="0">
              <a:solidFill>
                <a:srgbClr val="60AD22"/>
              </a:solidFill>
            </a:endParaRPr>
          </a:p>
        </p:txBody>
      </p:sp>
      <p:sp>
        <p:nvSpPr>
          <p:cNvPr id="18" name="Шестиугольник 17"/>
          <p:cNvSpPr/>
          <p:nvPr/>
        </p:nvSpPr>
        <p:spPr>
          <a:xfrm rot="16200000">
            <a:off x="2769869" y="1629971"/>
            <a:ext cx="207508" cy="195192"/>
          </a:xfrm>
          <a:prstGeom prst="hexagon">
            <a:avLst/>
          </a:prstGeom>
          <a:solidFill>
            <a:srgbClr val="60AD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2971425" y="1954219"/>
            <a:ext cx="36863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Рост привеса животных и птицы</a:t>
            </a:r>
            <a:endParaRPr lang="ru-RU" sz="2000" dirty="0"/>
          </a:p>
        </p:txBody>
      </p:sp>
      <p:sp>
        <p:nvSpPr>
          <p:cNvPr id="22" name="Шестиугольник 21"/>
          <p:cNvSpPr/>
          <p:nvPr/>
        </p:nvSpPr>
        <p:spPr>
          <a:xfrm rot="16200000">
            <a:off x="2769869" y="2056678"/>
            <a:ext cx="207508" cy="195192"/>
          </a:xfrm>
          <a:prstGeom prst="hexagon">
            <a:avLst/>
          </a:prstGeom>
          <a:solidFill>
            <a:srgbClr val="60AD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980568" y="2380926"/>
            <a:ext cx="34792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Повышение яйценоскости кур</a:t>
            </a:r>
            <a:endParaRPr lang="ru-RU" sz="2000" dirty="0"/>
          </a:p>
        </p:txBody>
      </p:sp>
      <p:sp>
        <p:nvSpPr>
          <p:cNvPr id="27" name="Шестиугольник 26"/>
          <p:cNvSpPr/>
          <p:nvPr/>
        </p:nvSpPr>
        <p:spPr>
          <a:xfrm rot="16200000">
            <a:off x="2769869" y="2444116"/>
            <a:ext cx="207508" cy="195192"/>
          </a:xfrm>
          <a:prstGeom prst="hexagon">
            <a:avLst/>
          </a:prstGeom>
          <a:solidFill>
            <a:srgbClr val="60AD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3450855" y="6036025"/>
            <a:ext cx="2385167" cy="69888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60AD22"/>
                </a:solidFill>
              </a:rPr>
              <a:t>+ 9-25 %</a:t>
            </a:r>
            <a:endParaRPr lang="ru-RU" sz="2800" b="1" dirty="0">
              <a:solidFill>
                <a:srgbClr val="60AD22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211873" y="6032181"/>
            <a:ext cx="2385167" cy="69888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60AD22"/>
                </a:solidFill>
              </a:rPr>
              <a:t>+ 8-10 %</a:t>
            </a:r>
            <a:endParaRPr lang="ru-RU" sz="2800" b="1" dirty="0">
              <a:solidFill>
                <a:srgbClr val="60AD22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1500035" y="3440959"/>
            <a:ext cx="6286806" cy="69888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60AD22"/>
                </a:solidFill>
              </a:rPr>
              <a:t>Увеличение объемов производства продукции сельского хозяйства</a:t>
            </a:r>
            <a:endParaRPr lang="ru-RU" sz="2800" b="1" dirty="0">
              <a:solidFill>
                <a:srgbClr val="60AD2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8020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98881"/>
          </a:xfrm>
          <a:prstGeom prst="rect">
            <a:avLst/>
          </a:prstGeom>
          <a:solidFill>
            <a:srgbClr val="60AD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Пищевая промышленность</a:t>
            </a:r>
            <a:endParaRPr lang="ru-RU" sz="2800" b="1" dirty="0">
              <a:solidFill>
                <a:schemeClr val="bg1"/>
              </a:solidFill>
            </a:endParaRPr>
          </a:p>
        </p:txBody>
      </p:sp>
      <p:grpSp>
        <p:nvGrpSpPr>
          <p:cNvPr id="2048" name="Группа 2047"/>
          <p:cNvGrpSpPr/>
          <p:nvPr/>
        </p:nvGrpSpPr>
        <p:grpSpPr>
          <a:xfrm>
            <a:off x="5160024" y="606302"/>
            <a:ext cx="3714991" cy="1314559"/>
            <a:chOff x="5104306" y="1764323"/>
            <a:chExt cx="3714991" cy="1314559"/>
          </a:xfrm>
        </p:grpSpPr>
        <p:sp>
          <p:nvSpPr>
            <p:cNvPr id="22" name="TextBox 21"/>
            <p:cNvSpPr txBox="1"/>
            <p:nvPr/>
          </p:nvSpPr>
          <p:spPr>
            <a:xfrm>
              <a:off x="5104306" y="1764323"/>
              <a:ext cx="3714991" cy="3508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70000"/>
                </a:lnSpc>
              </a:pPr>
              <a:r>
                <a:rPr lang="ru-RU" sz="2400" b="1" dirty="0" smtClean="0"/>
                <a:t>Компания </a:t>
              </a:r>
              <a:r>
                <a:rPr lang="ru-RU" sz="2400" b="1" dirty="0"/>
                <a:t>«Золотые луга»</a:t>
              </a:r>
            </a:p>
          </p:txBody>
        </p:sp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06417" y="2179905"/>
              <a:ext cx="3310770" cy="898977"/>
            </a:xfrm>
            <a:prstGeom prst="rect">
              <a:avLst/>
            </a:prstGeom>
          </p:spPr>
        </p:pic>
      </p:grpSp>
      <p:grpSp>
        <p:nvGrpSpPr>
          <p:cNvPr id="2049" name="Группа 2048"/>
          <p:cNvGrpSpPr/>
          <p:nvPr/>
        </p:nvGrpSpPr>
        <p:grpSpPr>
          <a:xfrm>
            <a:off x="4900212" y="2005058"/>
            <a:ext cx="4401908" cy="2380040"/>
            <a:chOff x="4742092" y="1767212"/>
            <a:chExt cx="4401908" cy="2380040"/>
          </a:xfrm>
        </p:grpSpPr>
        <p:pic>
          <p:nvPicPr>
            <p:cNvPr id="2060" name="Picture 12" descr="08251e01aa1213b36b6df1913eee0168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1688" y="2306938"/>
              <a:ext cx="1663609" cy="5367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" name="TextBox 30"/>
            <p:cNvSpPr txBox="1"/>
            <p:nvPr/>
          </p:nvSpPr>
          <p:spPr>
            <a:xfrm>
              <a:off x="4742092" y="1767212"/>
              <a:ext cx="4031232" cy="3508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lnSpc>
                  <a:spcPct val="70000"/>
                </a:lnSpc>
                <a:defRPr b="1"/>
              </a:lvl1pPr>
            </a:lstStyle>
            <a:p>
              <a:r>
                <a:rPr lang="ru-RU" sz="2400" dirty="0" smtClean="0"/>
                <a:t>Компания «</a:t>
              </a:r>
              <a:r>
                <a:rPr lang="ru-RU" sz="2400" dirty="0" err="1" smtClean="0"/>
                <a:t>Тюменьмолоко</a:t>
              </a:r>
              <a:r>
                <a:rPr lang="ru-RU" sz="2400" dirty="0"/>
                <a:t>»</a:t>
              </a:r>
            </a:p>
          </p:txBody>
        </p:sp>
        <p:pic>
          <p:nvPicPr>
            <p:cNvPr id="2064" name="Picture 16" descr="ÐÐµÑÑÐ¸Ð½ÑÐºÐ¸Ðµ ÑÐµÐºÑÐµÑÑ"/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32483" y="2135905"/>
              <a:ext cx="926484" cy="10368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66" name="Picture 18" descr="122ad737ed360739ba655a2f1b718ce2"/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4051" y="3242306"/>
              <a:ext cx="1195363" cy="7880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" name="Picture 10" descr="https://tyumenmoloko.ru/img/logo-mini-1.pn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7256" y="3146735"/>
              <a:ext cx="1450627" cy="8703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68" name="Picture 20" descr="Ð¢ÑÐ¼ÐµÐ½ÑÐºÐ¸Ðµ ÑÑÑÑ"/>
            <p:cNvPicPr>
              <a:picLocks noChangeAspect="1" noChangeArrowheads="1"/>
            </p:cNvPicPr>
            <p:nvPr/>
          </p:nvPicPr>
          <p:blipFill>
            <a:blip r:embed="rId8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54086" y="3172788"/>
              <a:ext cx="1589914" cy="9744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1658"/>
          <a:stretch/>
        </p:blipFill>
        <p:spPr>
          <a:xfrm>
            <a:off x="562300" y="1708731"/>
            <a:ext cx="4819159" cy="5047941"/>
          </a:xfrm>
          <a:prstGeom prst="rect">
            <a:avLst/>
          </a:prstGeom>
          <a:ln>
            <a:noFill/>
          </a:ln>
        </p:spPr>
      </p:pic>
      <p:sp>
        <p:nvSpPr>
          <p:cNvPr id="14" name="Шестиугольник 13"/>
          <p:cNvSpPr/>
          <p:nvPr/>
        </p:nvSpPr>
        <p:spPr>
          <a:xfrm rot="16200000">
            <a:off x="1251484" y="4661515"/>
            <a:ext cx="85726" cy="73574"/>
          </a:xfrm>
          <a:prstGeom prst="hexagon">
            <a:avLst/>
          </a:prstGeom>
          <a:solidFill>
            <a:srgbClr val="60AD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Шестиугольник 14"/>
          <p:cNvSpPr/>
          <p:nvPr/>
        </p:nvSpPr>
        <p:spPr>
          <a:xfrm rot="16200000">
            <a:off x="2553234" y="5169515"/>
            <a:ext cx="85726" cy="73574"/>
          </a:xfrm>
          <a:prstGeom prst="hexagon">
            <a:avLst/>
          </a:prstGeom>
          <a:solidFill>
            <a:srgbClr val="60AD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Шестиугольник 15"/>
          <p:cNvSpPr/>
          <p:nvPr/>
        </p:nvSpPr>
        <p:spPr>
          <a:xfrm rot="16200000">
            <a:off x="851434" y="4411484"/>
            <a:ext cx="85726" cy="73574"/>
          </a:xfrm>
          <a:prstGeom prst="hexagon">
            <a:avLst/>
          </a:prstGeom>
          <a:solidFill>
            <a:srgbClr val="60AD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-664068" y="754624"/>
            <a:ext cx="67746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60AD22"/>
                </a:solidFill>
              </a:rPr>
              <a:t>Производство</a:t>
            </a:r>
          </a:p>
          <a:p>
            <a:pPr algn="ctr"/>
            <a:r>
              <a:rPr lang="ru-RU" sz="2800" b="1" dirty="0" smtClean="0">
                <a:solidFill>
                  <a:srgbClr val="60AD22"/>
                </a:solidFill>
              </a:rPr>
              <a:t>молока и молочных продуктов </a:t>
            </a:r>
            <a:endParaRPr lang="ru-RU" sz="2800" b="1" dirty="0">
              <a:solidFill>
                <a:srgbClr val="60AD22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21404" y="4719330"/>
            <a:ext cx="948016" cy="2991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sz="1200" b="1" dirty="0" smtClean="0"/>
              <a:t>Ялуторовск</a:t>
            </a:r>
            <a:endParaRPr lang="ru-RU" sz="1200" b="1" dirty="0"/>
          </a:p>
        </p:txBody>
      </p:sp>
      <p:sp>
        <p:nvSpPr>
          <p:cNvPr id="23" name="Шестиугольник 22"/>
          <p:cNvSpPr/>
          <p:nvPr/>
        </p:nvSpPr>
        <p:spPr>
          <a:xfrm rot="16200000">
            <a:off x="1772310" y="5083789"/>
            <a:ext cx="85726" cy="73574"/>
          </a:xfrm>
          <a:prstGeom prst="hexagon">
            <a:avLst/>
          </a:prstGeom>
          <a:solidFill>
            <a:srgbClr val="60AD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6" name="Picture 8" descr="ÐÐ¾Ð»Ð¾ÑÑÐµ Ð»ÑÐ³Ð°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90153" y="4790909"/>
            <a:ext cx="424326" cy="406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1514973" y="5152988"/>
            <a:ext cx="893771" cy="2991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sz="1200" b="1" dirty="0" err="1" smtClean="0"/>
              <a:t>Ситниково</a:t>
            </a:r>
            <a:endParaRPr lang="ru-RU" sz="1200" b="1" dirty="0"/>
          </a:p>
        </p:txBody>
      </p:sp>
      <p:pic>
        <p:nvPicPr>
          <p:cNvPr id="25" name="Picture 8" descr="ÐÐ¾Ð»Ð¾ÑÑÐµ Ð»ÑÐ³Ð°"/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3126" y="4649149"/>
            <a:ext cx="536919" cy="514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2408744" y="5248467"/>
            <a:ext cx="596638" cy="2991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sz="1200" b="1" dirty="0" smtClean="0"/>
              <a:t>Ишим</a:t>
            </a:r>
            <a:endParaRPr lang="ru-RU" sz="12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338795" y="4440970"/>
            <a:ext cx="713529" cy="2991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sz="1200" b="1" dirty="0" smtClean="0"/>
              <a:t>Тюмень</a:t>
            </a:r>
            <a:endParaRPr lang="ru-RU" sz="1200" b="1" dirty="0"/>
          </a:p>
        </p:txBody>
      </p:sp>
      <p:pic>
        <p:nvPicPr>
          <p:cNvPr id="2058" name="Picture 10" descr="https://tyumenmoloko.ru/img/logo-mini-1.png"/>
          <p:cNvPicPr>
            <a:picLocks noChangeAspect="1" noChangeArrowheads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1653" y="4008095"/>
            <a:ext cx="626469" cy="375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0" name="Picture 22" descr="ÐÐ°ÑÑÐ¸Ð½ÐºÐ¸ Ð¿Ð¾ Ð·Ð°Ð¿ÑÐ¾ÑÑ ÑÑÐ¼ÐµÐ½ÑÐºÐ¸Ðµ ÑÑÑÑ ÑÑÐ¼ÐµÐ½Ñ Ð¼Ð¾Ð»Ð¾ÐºÐ¾Ð»Ð¾Ð³Ð¾"/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244" r="100000">
                        <a14:foregroundMark x1="14878" y1="44444" x2="14878" y2="44444"/>
                        <a14:foregroundMark x1="18293" y1="42963" x2="18293" y2="42963"/>
                        <a14:foregroundMark x1="17561" y1="39630" x2="17561" y2="39630"/>
                        <a14:foregroundMark x1="8537" y1="37778" x2="8537" y2="37778"/>
                        <a14:foregroundMark x1="8293" y1="43704" x2="8293" y2="43704"/>
                        <a14:foregroundMark x1="9512" y1="49259" x2="9512" y2="49259"/>
                        <a14:foregroundMark x1="14146" y1="49259" x2="14146" y2="49259"/>
                        <a14:foregroundMark x1="31463" y1="44444" x2="31463" y2="44444"/>
                        <a14:foregroundMark x1="28293" y1="40000" x2="28293" y2="40000"/>
                        <a14:foregroundMark x1="28537" y1="43333" x2="28537" y2="43333"/>
                        <a14:foregroundMark x1="25122" y1="47037" x2="25122" y2="47037"/>
                        <a14:foregroundMark x1="22439" y1="48519" x2="22439" y2="48519"/>
                        <a14:foregroundMark x1="22439" y1="48519" x2="22439" y2="48519"/>
                        <a14:foregroundMark x1="22439" y1="48519" x2="22439" y2="48519"/>
                        <a14:foregroundMark x1="41463" y1="41111" x2="41463" y2="41111"/>
                        <a14:foregroundMark x1="58780" y1="45926" x2="58780" y2="45926"/>
                        <a14:foregroundMark x1="72927" y1="48889" x2="72927" y2="48889"/>
                        <a14:foregroundMark x1="77073" y1="47407" x2="77073" y2="47407"/>
                        <a14:foregroundMark x1="77073" y1="47407" x2="77073" y2="47407"/>
                        <a14:foregroundMark x1="77073" y1="47037" x2="77073" y2="47037"/>
                        <a14:foregroundMark x1="73415" y1="47037" x2="73415" y2="47037"/>
                        <a14:foregroundMark x1="71220" y1="44444" x2="71220" y2="44444"/>
                        <a14:foregroundMark x1="59756" y1="36667" x2="59756" y2="36667"/>
                        <a14:foregroundMark x1="68049" y1="38519" x2="68049" y2="40370"/>
                        <a14:foregroundMark x1="68049" y1="40741" x2="68049" y2="40741"/>
                        <a14:foregroundMark x1="48537" y1="43704" x2="48537" y2="43704"/>
                        <a14:foregroundMark x1="47561" y1="44074" x2="47561" y2="44074"/>
                        <a14:foregroundMark x1="47561" y1="44074" x2="47561" y2="44074"/>
                        <a14:foregroundMark x1="75854" y1="43704" x2="75854" y2="43704"/>
                        <a14:foregroundMark x1="77317" y1="41481" x2="77317" y2="41481"/>
                        <a14:foregroundMark x1="65610" y1="48519" x2="65610" y2="48519"/>
                        <a14:foregroundMark x1="87805" y1="42222" x2="87805" y2="42222"/>
                        <a14:foregroundMark x1="89756" y1="42222" x2="89756" y2="42222"/>
                        <a14:foregroundMark x1="67317" y1="44074" x2="67317" y2="44074"/>
                        <a14:foregroundMark x1="90488" y1="39630" x2="90488" y2="39630"/>
                        <a14:foregroundMark x1="87073" y1="36296" x2="87073" y2="36296"/>
                        <a14:foregroundMark x1="82927" y1="38148" x2="82927" y2="38148"/>
                        <a14:foregroundMark x1="81951" y1="46296" x2="81951" y2="46296"/>
                        <a14:foregroundMark x1="81707" y1="50741" x2="81707" y2="50741"/>
                        <a14:foregroundMark x1="83659" y1="51481" x2="83659" y2="51481"/>
                        <a14:foregroundMark x1="84634" y1="52963" x2="84634" y2="52963"/>
                        <a14:foregroundMark x1="88537" y1="54074" x2="88537" y2="54074"/>
                        <a14:foregroundMark x1="90000" y1="53333" x2="90000" y2="53333"/>
                        <a14:foregroundMark x1="62195" y1="50000" x2="62195" y2="50000"/>
                        <a14:foregroundMark x1="62195" y1="50000" x2="62195" y2="50000"/>
                        <a14:foregroundMark x1="62195" y1="50000" x2="62195" y2="50000"/>
                        <a14:foregroundMark x1="62195" y1="50000" x2="62195" y2="50000"/>
                        <a14:foregroundMark x1="62195" y1="50000" x2="62195" y2="50000"/>
                        <a14:foregroundMark x1="62927" y1="42963" x2="62927" y2="42963"/>
                        <a14:foregroundMark x1="56829" y1="37778" x2="56829" y2="37778"/>
                        <a14:foregroundMark x1="92927" y1="44074" x2="92927" y2="44074"/>
                        <a14:foregroundMark x1="52683" y1="43333" x2="52683" y2="43333"/>
                        <a14:foregroundMark x1="51707" y1="44815" x2="51707" y2="44815"/>
                        <a14:foregroundMark x1="53171" y1="52593" x2="53171" y2="52593"/>
                        <a14:foregroundMark x1="46829" y1="50000" x2="46829" y2="50000"/>
                        <a14:foregroundMark x1="39024" y1="40741" x2="39024" y2="40741"/>
                        <a14:foregroundMark x1="37317" y1="47037" x2="37317" y2="47037"/>
                        <a14:foregroundMark x1="36585" y1="51111" x2="36585" y2="51111"/>
                        <a14:foregroundMark x1="28293" y1="49630" x2="28293" y2="49630"/>
                        <a14:foregroundMark x1="31707" y1="47778" x2="31707" y2="47778"/>
                        <a14:foregroundMark x1="23902" y1="48889" x2="23902" y2="48889"/>
                        <a14:foregroundMark x1="23902" y1="44444" x2="23902" y2="44444"/>
                        <a14:foregroundMark x1="16585" y1="44444" x2="16585" y2="44444"/>
                        <a14:foregroundMark x1="18780" y1="44815" x2="18780" y2="44815"/>
                        <a14:foregroundMark x1="17317" y1="49259" x2="17317" y2="49259"/>
                        <a14:foregroundMark x1="17317" y1="50370" x2="17317" y2="50370"/>
                        <a14:foregroundMark x1="17317" y1="51481" x2="17317" y2="514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08660" y="4266001"/>
            <a:ext cx="620748" cy="408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32" descr="ÐÐ°ÑÑÐ¸Ð½ÐºÐ¸ Ð¿Ð¾ Ð·Ð°Ð¿ÑÐ¾ÑÑ ÑÐµÐ»Ð¾ Ð»ÑÐ³Ð¾Ð²Ð¾Ðµ Ð¼Ð¾Ð»Ð¾ÐºÐ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AutoShape 34" descr="ÐÐ°ÑÑÐ¸Ð½ÐºÐ¸ Ð¿Ð¾ Ð·Ð°Ð¿ÑÐ¾ÑÑ Ð¼Ð¾Ð»Ð¾ÐºÐ¾ ÑÐ°Ð´ÑÐ¸Ð½ÑÐºÐ¾Ð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0" name="Группа 29"/>
          <p:cNvGrpSpPr/>
          <p:nvPr/>
        </p:nvGrpSpPr>
        <p:grpSpPr>
          <a:xfrm>
            <a:off x="4478548" y="4491134"/>
            <a:ext cx="4427350" cy="1308554"/>
            <a:chOff x="81553" y="2088638"/>
            <a:chExt cx="8296251" cy="1599854"/>
          </a:xfrm>
        </p:grpSpPr>
        <p:sp>
          <p:nvSpPr>
            <p:cNvPr id="19" name="TextBox 18"/>
            <p:cNvSpPr txBox="1"/>
            <p:nvPr/>
          </p:nvSpPr>
          <p:spPr>
            <a:xfrm>
              <a:off x="81553" y="2493012"/>
              <a:ext cx="388196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2400" b="1" dirty="0" smtClean="0"/>
                <a:t>Компания «ДАНОН Россия»</a:t>
              </a:r>
              <a:endParaRPr lang="ru-RU" sz="2400" b="1" dirty="0"/>
            </a:p>
          </p:txBody>
        </p:sp>
        <p:pic>
          <p:nvPicPr>
            <p:cNvPr id="2072" name="Picture 24" descr="ÐÐ°ÑÑÐ¸Ð½ÐºÐ¸ Ð¿Ð¾ Ð·Ð°Ð¿ÑÐ¾ÑÑ Ð¿ÑÐ¾ÑÑÐ¾ÐºÐ²Ð°ÑÐ¸Ð½Ð¾"/>
            <p:cNvPicPr>
              <a:picLocks noChangeAspect="1" noChangeArrowheads="1"/>
            </p:cNvPicPr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26736" y="2088638"/>
              <a:ext cx="951068" cy="8529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76" name="Picture 28" descr="ÐÐ°ÑÑÐ¸Ð½ÐºÐ¸ Ð¿Ð¾ Ð·Ð°Ð¿ÑÐ¾ÑÑ ÐÐµÑÐ½Ð¸Ð¹ Ð´ÐµÐ½Ñ Ð»Ð¾Ð³Ð¾"/>
            <p:cNvPicPr>
              <a:picLocks noChangeAspect="1" noChangeArrowheads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39103" y="2097648"/>
              <a:ext cx="1050860" cy="8746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5371825" y="3319160"/>
              <a:ext cx="16642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oto Serif Light" panose="02020402060505020204" pitchFamily="18"/>
                  <a:ea typeface="Noto Serif Light" panose="02020402060505020204" pitchFamily="18"/>
                  <a:cs typeface="Noto Serif Light" panose="02020402060505020204" pitchFamily="18"/>
                </a:rPr>
                <a:t>Село Луговое</a:t>
              </a:r>
              <a:endPara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to Serif Light" panose="02020402060505020204" pitchFamily="18"/>
                <a:ea typeface="Noto Serif Light" panose="02020402060505020204" pitchFamily="18"/>
                <a:cs typeface="Noto Serif Light" panose="02020402060505020204" pitchFamily="18"/>
              </a:endParaRPr>
            </a:p>
          </p:txBody>
        </p:sp>
      </p:grpSp>
      <p:pic>
        <p:nvPicPr>
          <p:cNvPr id="2088" name="Picture 40" descr="ÐÐ°ÑÑÐ¸Ð½ÐºÐ¸ Ð¿Ð¾ Ð·Ð°Ð¿ÑÐ¾ÑÑ Ð¼Ð¾Ð»Ð¾ÐºÐ¾ Ð¸ Ð¼Ð¾Ð»Ð¾ÑÐ½ÑÐµ Ð¿ÑÐ¾Ð´ÑÐºÑÑ"/>
          <p:cNvPicPr>
            <a:picLocks noChangeAspect="1" noChangeArrowheads="1"/>
          </p:cNvPicPr>
          <p:nvPr/>
        </p:nvPicPr>
        <p:blipFill rotWithShape="1">
          <a:blip r:embed="rId1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570"/>
          <a:stretch/>
        </p:blipFill>
        <p:spPr bwMode="auto">
          <a:xfrm flipH="1">
            <a:off x="2433484" y="5003593"/>
            <a:ext cx="3271388" cy="1825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www.danone.ru/fileadmin/mount/danone/images/Letnii_den/Moi_krokha_i_ja.1.jpg"/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504" t="14421" r="30583" b="56952"/>
          <a:stretch/>
        </p:blipFill>
        <p:spPr bwMode="auto">
          <a:xfrm>
            <a:off x="7195379" y="3195078"/>
            <a:ext cx="887819" cy="944319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3061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4" grpId="0"/>
      <p:bldP spid="26" grpId="0"/>
      <p:bldP spid="2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98881"/>
          </a:xfrm>
          <a:prstGeom prst="rect">
            <a:avLst/>
          </a:prstGeom>
          <a:solidFill>
            <a:srgbClr val="60AD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Пищевая промышленность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-439376" y="895596"/>
            <a:ext cx="67746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60AD22"/>
                </a:solidFill>
              </a:rPr>
              <a:t>Переработка мяса</a:t>
            </a:r>
          </a:p>
        </p:txBody>
      </p:sp>
      <p:pic>
        <p:nvPicPr>
          <p:cNvPr id="2056" name="Picture 8" descr="ÐÐ¾Ð»Ð¾ÑÑÐµ Ð»ÑÐ³Ð°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CFEFC"/>
              </a:clrFrom>
              <a:clrTo>
                <a:srgbClr val="FC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92897" y="9695356"/>
            <a:ext cx="88951" cy="85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32" descr="ÐÐ°ÑÑÐ¸Ð½ÐºÐ¸ Ð¿Ð¾ Ð·Ð°Ð¿ÑÐ¾ÑÑ ÑÐµÐ»Ð¾ Ð»ÑÐ³Ð¾Ð²Ð¾Ðµ Ð¼Ð¾Ð»Ð¾ÐºÐ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AutoShape 34" descr="ÐÐ°ÑÑÐ¸Ð½ÐºÐ¸ Ð¿Ð¾ Ð·Ð°Ð¿ÑÐ¾ÑÑ Ð¼Ð¾Ð»Ð¾ÐºÐ¾ ÑÐ°Ð´ÑÐ¸Ð½ÑÐºÐ¾Ð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1658"/>
          <a:stretch/>
        </p:blipFill>
        <p:spPr>
          <a:xfrm>
            <a:off x="460375" y="1862330"/>
            <a:ext cx="4737462" cy="4417655"/>
          </a:xfrm>
          <a:prstGeom prst="rect">
            <a:avLst/>
          </a:prstGeom>
          <a:ln>
            <a:noFill/>
          </a:ln>
        </p:spPr>
      </p:pic>
      <p:sp>
        <p:nvSpPr>
          <p:cNvPr id="14" name="Шестиугольник 13"/>
          <p:cNvSpPr/>
          <p:nvPr/>
        </p:nvSpPr>
        <p:spPr>
          <a:xfrm rot="16200000">
            <a:off x="1219747" y="4536359"/>
            <a:ext cx="75022" cy="72327"/>
          </a:xfrm>
          <a:prstGeom prst="hexagon">
            <a:avLst/>
          </a:prstGeom>
          <a:solidFill>
            <a:srgbClr val="60AD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Шестиугольник 14"/>
          <p:cNvSpPr/>
          <p:nvPr/>
        </p:nvSpPr>
        <p:spPr>
          <a:xfrm rot="16200000">
            <a:off x="2575629" y="4892031"/>
            <a:ext cx="75022" cy="72327"/>
          </a:xfrm>
          <a:prstGeom prst="hexagon">
            <a:avLst/>
          </a:prstGeom>
          <a:solidFill>
            <a:srgbClr val="60AD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1274596" y="4559279"/>
            <a:ext cx="931945" cy="261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sz="1200" b="1" dirty="0" smtClean="0"/>
              <a:t>Ялуторовск</a:t>
            </a:r>
            <a:endParaRPr lang="ru-RU" sz="12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2398211" y="4965706"/>
            <a:ext cx="586523" cy="261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sz="1200" b="1" dirty="0" smtClean="0"/>
              <a:t>Ишим</a:t>
            </a:r>
            <a:endParaRPr lang="ru-RU" sz="1200" b="1" dirty="0"/>
          </a:p>
        </p:txBody>
      </p:sp>
      <p:pic>
        <p:nvPicPr>
          <p:cNvPr id="4104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9287" y="4071157"/>
            <a:ext cx="700545" cy="360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ÐÐ°ÑÑÐ¸Ð½ÐºÐ¸ Ð¿Ð¾ Ð·Ð°Ð¿ÑÐ¾ÑÑ Ð¸ÑÐ¸Ð¼ÑÐºÐ¸Ð¹ Ð¼ÑÑÐ¾ÐºÐ¾Ð¼Ð±Ð¸Ð½Ð°Ñ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06541" y="4147347"/>
            <a:ext cx="1223831" cy="907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12" descr="ÐÐ°ÑÑÐ¸Ð½ÐºÐ¸ Ð¿Ð¾ Ð·Ð°Ð¿ÑÐ¾ÑÑ Ð¼ÑÑÐ½ÑÐµ Ð¸Ð·Ð´ÐµÐ»Ñ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4" name="TextBox 53"/>
          <p:cNvSpPr txBox="1"/>
          <p:nvPr/>
        </p:nvSpPr>
        <p:spPr>
          <a:xfrm>
            <a:off x="4925413" y="2014150"/>
            <a:ext cx="36777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err="1" smtClean="0"/>
              <a:t>Ишимский</a:t>
            </a:r>
            <a:r>
              <a:rPr lang="ru-RU" sz="2400" b="1" dirty="0" smtClean="0"/>
              <a:t> мясокомбинат</a:t>
            </a:r>
          </a:p>
          <a:p>
            <a:pPr algn="ctr"/>
            <a:endParaRPr lang="ru-RU" sz="2400" b="1" dirty="0"/>
          </a:p>
        </p:txBody>
      </p:sp>
      <p:sp>
        <p:nvSpPr>
          <p:cNvPr id="55" name="TextBox 54"/>
          <p:cNvSpPr txBox="1"/>
          <p:nvPr/>
        </p:nvSpPr>
        <p:spPr>
          <a:xfrm>
            <a:off x="4714298" y="1418816"/>
            <a:ext cx="40999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err="1" smtClean="0"/>
              <a:t>Ялуторовский</a:t>
            </a:r>
            <a:r>
              <a:rPr lang="ru-RU" sz="2400" b="1" dirty="0" smtClean="0"/>
              <a:t> мясокомбинат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65861"/>
          <a:stretch/>
        </p:blipFill>
        <p:spPr>
          <a:xfrm>
            <a:off x="4925413" y="2557195"/>
            <a:ext cx="1857375" cy="144702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2584" b="34757"/>
          <a:stretch/>
        </p:blipFill>
        <p:spPr>
          <a:xfrm>
            <a:off x="6202772" y="2531878"/>
            <a:ext cx="1857375" cy="138430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260" b="67777"/>
          <a:stretch/>
        </p:blipFill>
        <p:spPr>
          <a:xfrm>
            <a:off x="7384455" y="2638397"/>
            <a:ext cx="1857375" cy="127000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55346" y="3972933"/>
            <a:ext cx="2475469" cy="150471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12671" y="4394222"/>
            <a:ext cx="2442595" cy="16283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4874812"/>
            <a:ext cx="2619724" cy="1746483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772833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6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6" grpId="0"/>
      <p:bldP spid="54" grpId="0"/>
      <p:bldP spid="5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98881"/>
          </a:xfrm>
          <a:prstGeom prst="rect">
            <a:avLst/>
          </a:prstGeom>
          <a:solidFill>
            <a:srgbClr val="60AD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Пищевая промышленность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-302124" y="941216"/>
            <a:ext cx="10215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60AD22"/>
                </a:solidFill>
              </a:rPr>
              <a:t>Производство яиц и мяса птицы</a:t>
            </a:r>
            <a:endParaRPr lang="ru-RU" sz="2800" b="1" dirty="0">
              <a:solidFill>
                <a:srgbClr val="60AD22"/>
              </a:solidFill>
            </a:endParaRPr>
          </a:p>
        </p:txBody>
      </p:sp>
      <p:sp>
        <p:nvSpPr>
          <p:cNvPr id="6" name="AutoShape 32" descr="ÐÐ°ÑÑÐ¸Ð½ÐºÐ¸ Ð¿Ð¾ Ð·Ð°Ð¿ÑÐ¾ÑÑ ÑÐµÐ»Ð¾ Ð»ÑÐ³Ð¾Ð²Ð¾Ðµ Ð¼Ð¾Ð»Ð¾ÐºÐ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AutoShape 34" descr="ÐÐ°ÑÑÐ¸Ð½ÐºÐ¸ Ð¿Ð¾ Ð·Ð°Ð¿ÑÐ¾ÑÑ Ð¼Ð¾Ð»Ð¾ÐºÐ¾ ÑÐ°Ð´ÑÐ¸Ð½ÑÐºÐ¾Ð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6216" r="86226" b="38714"/>
          <a:stretch/>
        </p:blipFill>
        <p:spPr>
          <a:xfrm>
            <a:off x="-731794" y="1896381"/>
            <a:ext cx="4767124" cy="2837574"/>
          </a:xfrm>
          <a:prstGeom prst="rect">
            <a:avLst/>
          </a:prstGeom>
          <a:ln>
            <a:noFill/>
          </a:ln>
        </p:spPr>
      </p:pic>
      <p:sp>
        <p:nvSpPr>
          <p:cNvPr id="14" name="Шестиугольник 13"/>
          <p:cNvSpPr/>
          <p:nvPr/>
        </p:nvSpPr>
        <p:spPr>
          <a:xfrm rot="16200000">
            <a:off x="1209175" y="2556056"/>
            <a:ext cx="807640" cy="826821"/>
          </a:xfrm>
          <a:prstGeom prst="hexagon">
            <a:avLst/>
          </a:prstGeom>
          <a:solidFill>
            <a:srgbClr val="60AD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880532" y="2154941"/>
            <a:ext cx="980397" cy="4025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b="1" dirty="0" smtClean="0"/>
              <a:t>Тюмень</a:t>
            </a:r>
            <a:endParaRPr lang="ru-RU" b="1" dirty="0"/>
          </a:p>
        </p:txBody>
      </p:sp>
      <p:sp>
        <p:nvSpPr>
          <p:cNvPr id="5" name="AutoShape 12" descr="ÐÐ°ÑÑÐ¸Ð½ÐºÐ¸ Ð¿Ð¾ Ð·Ð°Ð¿ÑÐ¾ÑÑ Ð¼ÑÑÐ½ÑÐµ Ð¸Ð·Ð´ÐµÐ»Ñ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4" name="TextBox 53"/>
          <p:cNvSpPr txBox="1"/>
          <p:nvPr/>
        </p:nvSpPr>
        <p:spPr>
          <a:xfrm>
            <a:off x="4805566" y="2087969"/>
            <a:ext cx="397237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/>
              <a:t>ПРОДО Тюменский бройлер</a:t>
            </a:r>
          </a:p>
          <a:p>
            <a:pPr algn="ctr"/>
            <a:r>
              <a:rPr lang="ru-RU" sz="1400" b="1" dirty="0" smtClean="0"/>
              <a:t>с. Каскара</a:t>
            </a:r>
          </a:p>
          <a:p>
            <a:pPr algn="ctr"/>
            <a:endParaRPr lang="ru-RU" sz="2400" b="1" dirty="0"/>
          </a:p>
        </p:txBody>
      </p:sp>
      <p:pic>
        <p:nvPicPr>
          <p:cNvPr id="21" name="Picture 2" descr="Картинки по запросу ТЮМЕНСКИЙ БРОЙЛЕР логотип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03570" y="2599937"/>
            <a:ext cx="529860" cy="535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ÐÐ°ÑÑÐ¸Ð½ÐºÐ¸ Ð¿Ð¾ Ð·Ð°Ð¿ÑÐ¾ÑÑ Ð¿ÑÐ¸ÑÐµÑÐ°Ð±ÑÐ¸ÐºÐ° Ð±Ð¾ÑÐ¾Ð²ÑÐºÐ°Ñ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26406" y="3312086"/>
            <a:ext cx="525733" cy="481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ÐÐ°ÑÑÐ¸Ð½ÐºÐ¸ Ð¿Ð¾ Ð·Ð°Ð¿ÑÐ¾ÑÑ Ð¿ÑÐ¸ÑÐµÑÐ°Ð±ÑÐ¸ÐºÐ° Ð¿ÑÑÐ¼Ð¸Ð½ÑÐºÐ°Ñ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78714" y="3548502"/>
            <a:ext cx="549661" cy="490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4959987" y="2878532"/>
            <a:ext cx="362875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/>
              <a:t>Птицефабрика </a:t>
            </a:r>
            <a:r>
              <a:rPr lang="ru-RU" sz="2400" b="1" dirty="0" err="1" smtClean="0"/>
              <a:t>Боровская</a:t>
            </a:r>
            <a:endParaRPr lang="ru-RU" sz="2400" b="1" dirty="0" smtClean="0"/>
          </a:p>
          <a:p>
            <a:pPr algn="ctr"/>
            <a:r>
              <a:rPr lang="ru-RU" sz="1600" b="1" dirty="0" smtClean="0"/>
              <a:t>п. </a:t>
            </a:r>
            <a:r>
              <a:rPr lang="ru-RU" sz="1600" b="1" dirty="0" err="1" smtClean="0"/>
              <a:t>Боровское</a:t>
            </a:r>
            <a:endParaRPr lang="ru-RU" sz="1600" b="1" dirty="0" smtClean="0"/>
          </a:p>
          <a:p>
            <a:pPr algn="ctr"/>
            <a:endParaRPr lang="ru-RU" sz="24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4765227" y="3740713"/>
            <a:ext cx="401828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/>
              <a:t>Птицефабрика </a:t>
            </a:r>
            <a:r>
              <a:rPr lang="ru-RU" sz="2400" b="1" dirty="0" err="1" smtClean="0"/>
              <a:t>Пышминская</a:t>
            </a:r>
            <a:endParaRPr lang="ru-RU" sz="2400" b="1" dirty="0" smtClean="0"/>
          </a:p>
          <a:p>
            <a:pPr algn="ctr"/>
            <a:r>
              <a:rPr lang="ru-RU" sz="1600" b="1" dirty="0" smtClean="0"/>
              <a:t>с. </a:t>
            </a:r>
            <a:r>
              <a:rPr lang="ru-RU" sz="1600" b="1" dirty="0" err="1" smtClean="0"/>
              <a:t>Онохино</a:t>
            </a:r>
            <a:endParaRPr lang="ru-RU" sz="1600" b="1" dirty="0" smtClean="0"/>
          </a:p>
          <a:p>
            <a:pPr algn="ctr"/>
            <a:endParaRPr lang="ru-RU" sz="2400" b="1" dirty="0"/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7"/>
          <a:srcRect l="18811" t="53568" r="70320" b="27774"/>
          <a:stretch/>
        </p:blipFill>
        <p:spPr>
          <a:xfrm>
            <a:off x="460375" y="5091367"/>
            <a:ext cx="1368000" cy="1368000"/>
          </a:xfrm>
          <a:prstGeom prst="ellipse">
            <a:avLst/>
          </a:prstGeom>
          <a:ln w="9525" cap="rnd">
            <a:solidFill>
              <a:schemeClr val="bg1">
                <a:lumMod val="50000"/>
              </a:schemeClr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227" t="3544" r="10189" b="8663"/>
          <a:stretch/>
        </p:blipFill>
        <p:spPr>
          <a:xfrm>
            <a:off x="2101168" y="5117015"/>
            <a:ext cx="1368000" cy="1368000"/>
          </a:xfrm>
          <a:prstGeom prst="ellipse">
            <a:avLst/>
          </a:prstGeom>
          <a:ln w="12700" cap="rnd">
            <a:solidFill>
              <a:srgbClr val="E6E6E6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0" name="Рисунок 29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960" t="7765" r="13221" b="11974"/>
          <a:stretch/>
        </p:blipFill>
        <p:spPr>
          <a:xfrm>
            <a:off x="3831080" y="5141815"/>
            <a:ext cx="1368000" cy="1368000"/>
          </a:xfrm>
          <a:prstGeom prst="ellipse">
            <a:avLst/>
          </a:prstGeom>
          <a:ln w="12700">
            <a:solidFill>
              <a:srgbClr val="E6E6E6"/>
            </a:solidFill>
          </a:ln>
        </p:spPr>
      </p:pic>
      <p:pic>
        <p:nvPicPr>
          <p:cNvPr id="31" name="Рисунок 30"/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07" t="9540" r="1647" b="12228"/>
          <a:stretch/>
        </p:blipFill>
        <p:spPr>
          <a:xfrm>
            <a:off x="5512093" y="5141815"/>
            <a:ext cx="1368000" cy="1368000"/>
          </a:xfrm>
          <a:prstGeom prst="ellipse">
            <a:avLst/>
          </a:prstGeom>
          <a:ln w="12700">
            <a:solidFill>
              <a:srgbClr val="E6E6E6"/>
            </a:solidFill>
          </a:ln>
        </p:spPr>
      </p:pic>
      <p:pic>
        <p:nvPicPr>
          <p:cNvPr id="32" name="Рисунок 31"/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046" t="38781" r="67557" b="29737"/>
          <a:stretch/>
        </p:blipFill>
        <p:spPr>
          <a:xfrm>
            <a:off x="7223611" y="5050535"/>
            <a:ext cx="1368000" cy="1368000"/>
          </a:xfrm>
          <a:prstGeom prst="ellipse">
            <a:avLst/>
          </a:prstGeom>
          <a:ln w="12700">
            <a:solidFill>
              <a:srgbClr val="E6E6E6"/>
            </a:solidFill>
          </a:ln>
        </p:spPr>
      </p:pic>
    </p:spTree>
    <p:extLst>
      <p:ext uri="{BB962C8B-B14F-4D97-AF65-F5344CB8AC3E}">
        <p14:creationId xmlns:p14="http://schemas.microsoft.com/office/powerpoint/2010/main" val="2599690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24" grpId="0"/>
      <p:bldP spid="2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www.ps-spb2008.narod.ru/images/big/20846w_abd1jpg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804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Ð¢ÑÐ¼ÐµÐ½Ñ Ð´Ð¾ ÑÐ¾Ð±ÑÑÐ¸Ð¹ ÑÐµÐ²ÑÐ°Ð»Ñ 1917 Ð³Ð¾Ð´Ð°. ÐÐ²ÑÐ¾Ñ ÑÐ²ÐµÑÐ½Ð¾Ð³Ð¾ ÑÐ¾ÑÐ¾ÑÐ½Ð¸Ð¼ÐºÐ° Ð¡.Ð. ÐÑÐ¾ÐºÑÐ´Ð¸Ð½ -ÐÐ¾ÑÑÐºÐ¸Ð¹. Ð¤Ð¾ÑÐ¾ Ð¸Ð· Ð°ÑÑÐ¸Ð²Ð° Ð¡.Ð. ÐÐ³Ð¾ÑÐ¾Ð²Ð°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709"/>
          <a:stretch/>
        </p:blipFill>
        <p:spPr bwMode="auto">
          <a:xfrm>
            <a:off x="21738" y="0"/>
            <a:ext cx="9122262" cy="8182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ps-spb2008.narod.ru/images/big/20858w_abd1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45564" y="0"/>
            <a:ext cx="9189564" cy="8217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www.ps-spb2008.narod.ru/images/big/20844w_ab1.jp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-45564" y="-18547"/>
            <a:ext cx="9189564" cy="8084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img-fotki.yandex.ru/get/4802/45838865.88/0_193b0b_18f64ac3_ori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09" t="8417" r="4542" b="12490"/>
          <a:stretch/>
        </p:blipFill>
        <p:spPr bwMode="auto">
          <a:xfrm>
            <a:off x="-112866" y="-112414"/>
            <a:ext cx="9256866" cy="8007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img-fotki.yandex.ru/get/4114/45838865.88/0_193b0f_9127b285_ori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208" t="9286" r="7792" b="11165"/>
          <a:stretch/>
        </p:blipFill>
        <p:spPr bwMode="auto">
          <a:xfrm>
            <a:off x="-79216" y="-532469"/>
            <a:ext cx="9223215" cy="8212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3462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3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1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 descr="https://cdn5.zp.ru/resize/180/130/job/attaches/2016/04/ef/e5/efe53bf10f0258decce63795b55e0ec7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0753" y="4231583"/>
            <a:ext cx="797893" cy="508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Рисунок 26" descr="ÐÐ°ÑÑÐ¸Ð½ÐºÐ¸ Ð¿Ð¾ Ð·Ð°Ð¿ÑÐ¾ÑÑ ÑÑÐ¼ÐµÐ½ÑÐºÐ¸Ð¹ ÑÐ»ÐµÐ±Ð¾ÐºÐ¾Ð¼Ð±Ð¸Ð½Ð°Ñ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584" y="2686235"/>
            <a:ext cx="1084124" cy="752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Рисунок 29" descr="https://zuykov.com/static/trademark-image/210174928/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893" y="5063921"/>
            <a:ext cx="857890" cy="43910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Прямоугольник 11"/>
          <p:cNvSpPr/>
          <p:nvPr/>
        </p:nvSpPr>
        <p:spPr>
          <a:xfrm>
            <a:off x="0" y="0"/>
            <a:ext cx="9144000" cy="698881"/>
          </a:xfrm>
          <a:prstGeom prst="rect">
            <a:avLst/>
          </a:prstGeom>
          <a:solidFill>
            <a:srgbClr val="60AD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Пищевая промышленность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5575" y="818649"/>
            <a:ext cx="67746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60AD22"/>
                </a:solidFill>
              </a:rPr>
              <a:t>Переработка </a:t>
            </a:r>
            <a:r>
              <a:rPr lang="ru-RU" sz="2800" b="1" dirty="0" smtClean="0">
                <a:solidFill>
                  <a:srgbClr val="60AD22"/>
                </a:solidFill>
              </a:rPr>
              <a:t>зерновых культур</a:t>
            </a:r>
            <a:endParaRPr lang="ru-RU" sz="2800" b="1" dirty="0">
              <a:solidFill>
                <a:srgbClr val="60AD22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60AD22"/>
                </a:solidFill>
              </a:rPr>
              <a:t>и производство </a:t>
            </a:r>
            <a:r>
              <a:rPr lang="ru-RU" sz="2800" b="1" dirty="0">
                <a:solidFill>
                  <a:srgbClr val="60AD22"/>
                </a:solidFill>
              </a:rPr>
              <a:t>кондитерских изделий </a:t>
            </a:r>
          </a:p>
        </p:txBody>
      </p:sp>
      <p:pic>
        <p:nvPicPr>
          <p:cNvPr id="2056" name="Picture 8" descr="ÐÐ¾Ð»Ð¾ÑÑÐµ Ð»ÑÐ³Ð°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FCFEFC"/>
              </a:clrFrom>
              <a:clrTo>
                <a:srgbClr val="FC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92897" y="9695356"/>
            <a:ext cx="88951" cy="85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32" descr="ÐÐ°ÑÑÐ¸Ð½ÐºÐ¸ Ð¿Ð¾ Ð·Ð°Ð¿ÑÐ¾ÑÑ ÑÐµÐ»Ð¾ Ð»ÑÐ³Ð¾Ð²Ð¾Ðµ Ð¼Ð¾Ð»Ð¾ÐºÐ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AutoShape 34" descr="ÐÐ°ÑÑÐ¸Ð½ÐºÐ¸ Ð¿Ð¾ Ð·Ð°Ð¿ÑÐ¾ÑÑ Ð¼Ð¾Ð»Ð¾ÐºÐ¾ ÑÐ°Ð´ÑÐ¸Ð½ÑÐºÐ¾Ð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1658"/>
          <a:stretch/>
        </p:blipFill>
        <p:spPr>
          <a:xfrm>
            <a:off x="679301" y="2265190"/>
            <a:ext cx="4737462" cy="4417655"/>
          </a:xfrm>
          <a:prstGeom prst="rect">
            <a:avLst/>
          </a:prstGeom>
          <a:ln>
            <a:noFill/>
          </a:ln>
        </p:spPr>
      </p:pic>
      <p:sp>
        <p:nvSpPr>
          <p:cNvPr id="14" name="Шестиугольник 13"/>
          <p:cNvSpPr/>
          <p:nvPr/>
        </p:nvSpPr>
        <p:spPr>
          <a:xfrm rot="16200000">
            <a:off x="1472652" y="4891639"/>
            <a:ext cx="75022" cy="72327"/>
          </a:xfrm>
          <a:prstGeom prst="hexagon">
            <a:avLst/>
          </a:prstGeom>
          <a:solidFill>
            <a:srgbClr val="60AD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Шестиугольник 14"/>
          <p:cNvSpPr/>
          <p:nvPr/>
        </p:nvSpPr>
        <p:spPr>
          <a:xfrm rot="16200000">
            <a:off x="2828534" y="5247311"/>
            <a:ext cx="75022" cy="72327"/>
          </a:xfrm>
          <a:prstGeom prst="hexagon">
            <a:avLst/>
          </a:prstGeom>
          <a:solidFill>
            <a:srgbClr val="60AD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1527501" y="4914559"/>
            <a:ext cx="931945" cy="261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sz="1200" b="1" dirty="0" smtClean="0"/>
              <a:t>Ялуторовск</a:t>
            </a:r>
            <a:endParaRPr lang="ru-RU" sz="12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2651116" y="5320986"/>
            <a:ext cx="586523" cy="261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sz="1200" b="1" dirty="0" smtClean="0"/>
              <a:t>Ишим</a:t>
            </a:r>
            <a:endParaRPr lang="ru-RU" sz="1200" b="1" dirty="0"/>
          </a:p>
        </p:txBody>
      </p:sp>
      <p:sp>
        <p:nvSpPr>
          <p:cNvPr id="5" name="AutoShape 12" descr="ÐÐ°ÑÑÐ¸Ð½ÐºÐ¸ Ð¿Ð¾ Ð·Ð°Ð¿ÑÐ¾ÑÑ Ð¼ÑÑÐ½ÑÐµ Ð¸Ð·Ð´ÐµÐ»Ñ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4" name="TextBox 53"/>
          <p:cNvSpPr txBox="1"/>
          <p:nvPr/>
        </p:nvSpPr>
        <p:spPr>
          <a:xfrm>
            <a:off x="4913217" y="3853777"/>
            <a:ext cx="41684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/>
              <a:t>Кондитерская фабрика Слада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614356" y="2047729"/>
            <a:ext cx="29871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/>
              <a:t>Компания </a:t>
            </a:r>
            <a:r>
              <a:rPr lang="ru-RU" sz="2400" b="1" dirty="0" err="1"/>
              <a:t>Юнигрэйн</a:t>
            </a:r>
            <a:endParaRPr lang="ru-RU" sz="2400" b="1" dirty="0"/>
          </a:p>
        </p:txBody>
      </p:sp>
      <p:pic>
        <p:nvPicPr>
          <p:cNvPr id="18" name="Picture 6" descr="http://ugrain.ru/local/templates/unirain/img/logo.png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52047" y="4376419"/>
            <a:ext cx="562554" cy="565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 descr="Ð³.ÐÑÐ¸Ð¼ ÐÐÐ &quot;Ð¡Ð»Ð°Ð´Ð°&quot;"/>
          <p:cNvPicPr/>
          <p:nvPr/>
        </p:nvPicPr>
        <p:blipFill>
          <a:blip r:embed="rId9" cstate="screen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47059" y1="72000" x2="47059" y2="72000"/>
                        <a14:foregroundMark x1="40686" y1="70857" x2="40686" y2="70857"/>
                        <a14:foregroundMark x1="35294" y1="68000" x2="35294" y2="68000"/>
                        <a14:foregroundMark x1="28431" y1="65714" x2="28431" y2="65714"/>
                        <a14:foregroundMark x1="31373" y1="65714" x2="31373" y2="65714"/>
                        <a14:foregroundMark x1="25000" y1="65714" x2="25000" y2="65714"/>
                        <a14:foregroundMark x1="25490" y1="50286" x2="25490" y2="50286"/>
                        <a14:foregroundMark x1="42647" y1="30857" x2="42647" y2="30857"/>
                        <a14:foregroundMark x1="51961" y1="26286" x2="51961" y2="26286"/>
                        <a14:foregroundMark x1="51961" y1="21714" x2="51961" y2="21714"/>
                        <a14:foregroundMark x1="52451" y1="15429" x2="52451" y2="15429"/>
                        <a14:foregroundMark x1="47059" y1="14857" x2="47059" y2="14857"/>
                        <a14:foregroundMark x1="48529" y1="28000" x2="48529" y2="28000"/>
                        <a14:foregroundMark x1="58333" y1="37143" x2="58333" y2="37143"/>
                        <a14:foregroundMark x1="65686" y1="34286" x2="65686" y2="34286"/>
                        <a14:foregroundMark x1="64706" y1="25143" x2="64706" y2="25143"/>
                        <a14:foregroundMark x1="64706" y1="19429" x2="64706" y2="19429"/>
                        <a14:foregroundMark x1="57843" y1="21143" x2="57843" y2="21143"/>
                        <a14:foregroundMark x1="76471" y1="9143" x2="76471" y2="9143"/>
                        <a14:foregroundMark x1="81373" y1="8571" x2="81373" y2="8571"/>
                        <a14:foregroundMark x1="65196" y1="6286" x2="65196" y2="6286"/>
                        <a14:foregroundMark x1="59804" y1="2857" x2="59804" y2="2857"/>
                        <a14:foregroundMark x1="43627" y1="2286" x2="43627" y2="2286"/>
                        <a14:foregroundMark x1="35784" y1="6857" x2="35784" y2="6857"/>
                        <a14:foregroundMark x1="27941" y1="6857" x2="27941" y2="6857"/>
                        <a14:foregroundMark x1="20098" y1="11429" x2="20098" y2="11429"/>
                        <a14:foregroundMark x1="34314" y1="28571" x2="34314" y2="28571"/>
                        <a14:foregroundMark x1="37255" y1="34286" x2="37255" y2="34286"/>
                        <a14:foregroundMark x1="41667" y1="33143" x2="41667" y2="33143"/>
                        <a14:foregroundMark x1="41176" y1="24571" x2="41176" y2="24571"/>
                        <a14:foregroundMark x1="39216" y1="21143" x2="39216" y2="21143"/>
                        <a14:foregroundMark x1="34314" y1="20571" x2="34314" y2="20571"/>
                        <a14:foregroundMark x1="67157" y1="33143" x2="67157" y2="33143"/>
                        <a14:foregroundMark x1="74510" y1="46857" x2="74510" y2="46857"/>
                        <a14:foregroundMark x1="74510" y1="50857" x2="74510" y2="50857"/>
                        <a14:foregroundMark x1="35784" y1="57714" x2="35784" y2="57714"/>
                        <a14:foregroundMark x1="13725" y1="48571" x2="13725" y2="48571"/>
                        <a14:foregroundMark x1="14706" y1="47429" x2="14706" y2="47429"/>
                        <a14:foregroundMark x1="32353" y1="46857" x2="32353" y2="46857"/>
                        <a14:foregroundMark x1="49510" y1="56571" x2="49510" y2="56571"/>
                        <a14:foregroundMark x1="61765" y1="62857" x2="61765" y2="62857"/>
                        <a14:foregroundMark x1="77451" y1="68571" x2="77451" y2="70857"/>
                        <a14:foregroundMark x1="45588" y1="71429" x2="45588" y2="71429"/>
                        <a14:foregroundMark x1="37745" y1="72571" x2="37745" y2="72571"/>
                        <a14:foregroundMark x1="33333" y1="72000" x2="33333" y2="72000"/>
                        <a14:foregroundMark x1="16667" y1="72000" x2="16667" y2="72000"/>
                        <a14:foregroundMark x1="31863" y1="69714" x2="32843" y2="69714"/>
                        <a14:foregroundMark x1="38725" y1="70857" x2="45098" y2="73714"/>
                        <a14:foregroundMark x1="65686" y1="88000" x2="65686" y2="88000"/>
                        <a14:foregroundMark x1="52451" y1="90286" x2="52451" y2="90286"/>
                        <a14:foregroundMark x1="52941" y1="87429" x2="52941" y2="87429"/>
                        <a14:foregroundMark x1="55392" y1="97143" x2="55392" y2="97143"/>
                        <a14:foregroundMark x1="51471" y1="95429" x2="51471" y2="95429"/>
                        <a14:foregroundMark x1="89706" y1="85714" x2="89706" y2="85714"/>
                        <a14:foregroundMark x1="96078" y1="81143" x2="96078" y2="81143"/>
                        <a14:foregroundMark x1="98039" y1="65143" x2="98039" y2="65143"/>
                        <a14:foregroundMark x1="98529" y1="31429" x2="98529" y2="31429"/>
                        <a14:foregroundMark x1="97059" y1="34286" x2="97059" y2="34286"/>
                        <a14:foregroundMark x1="11765" y1="13714" x2="11765" y2="13714"/>
                        <a14:foregroundMark x1="3431" y1="18286" x2="3431" y2="18286"/>
                        <a14:foregroundMark x1="6863" y1="12571" x2="6863" y2="12571"/>
                        <a14:foregroundMark x1="12745" y1="9143" x2="12745" y2="9143"/>
                        <a14:foregroundMark x1="3922" y1="25714" x2="3922" y2="25714"/>
                        <a14:foregroundMark x1="1961" y1="48000" x2="1961" y2="48000"/>
                        <a14:foregroundMark x1="4412" y1="57714" x2="4412" y2="57714"/>
                        <a14:foregroundMark x1="3431" y1="69714" x2="3431" y2="69714"/>
                        <a14:foregroundMark x1="5392" y1="78857" x2="5392" y2="78857"/>
                        <a14:foregroundMark x1="61275" y1="70286" x2="61275" y2="70286"/>
                        <a14:foregroundMark x1="59314" y1="56571" x2="59314" y2="56571"/>
                        <a14:foregroundMark x1="63725" y1="47429" x2="63725" y2="47429"/>
                        <a14:foregroundMark x1="64216" y1="53714" x2="64216" y2="53714"/>
                        <a14:foregroundMark x1="81373" y1="53714" x2="81373" y2="53714"/>
                        <a14:foregroundMark x1="84804" y1="55429" x2="84804" y2="55429"/>
                        <a14:foregroundMark x1="87255" y1="56000" x2="87255" y2="56000"/>
                        <a14:foregroundMark x1="69608" y1="51429" x2="69608" y2="51429"/>
                        <a14:foregroundMark x1="59804" y1="62857" x2="59804" y2="62857"/>
                        <a14:foregroundMark x1="57843" y1="70286" x2="57843" y2="70286"/>
                        <a14:foregroundMark x1="61765" y1="70857" x2="61765" y2="70857"/>
                        <a14:foregroundMark x1="71078" y1="72571" x2="71078" y2="72571"/>
                        <a14:foregroundMark x1="74020" y1="73714" x2="74020" y2="73714"/>
                        <a14:foregroundMark x1="67157" y1="74286" x2="67157" y2="74286"/>
                        <a14:foregroundMark x1="61765" y1="70857" x2="61765" y2="70857"/>
                        <a14:foregroundMark x1="54902" y1="70857" x2="54902" y2="70857"/>
                        <a14:foregroundMark x1="64706" y1="68000" x2="64706" y2="68000"/>
                        <a14:foregroundMark x1="62745" y1="68000" x2="62745" y2="68000"/>
                        <a14:foregroundMark x1="47059" y1="70286" x2="47059" y2="70286"/>
                        <a14:foregroundMark x1="25980" y1="72000" x2="25980" y2="72000"/>
                        <a14:foregroundMark x1="43137" y1="58286" x2="43137" y2="58286"/>
                        <a14:foregroundMark x1="53922" y1="53714" x2="53922" y2="53714"/>
                        <a14:foregroundMark x1="54902" y1="57143" x2="54902" y2="57143"/>
                        <a14:foregroundMark x1="41176" y1="57143" x2="41176" y2="57143"/>
                        <a14:foregroundMark x1="41667" y1="49714" x2="41667" y2="49714"/>
                        <a14:foregroundMark x1="50490" y1="46286" x2="50490" y2="46286"/>
                        <a14:foregroundMark x1="39216" y1="46857" x2="39216" y2="46857"/>
                        <a14:foregroundMark x1="37255" y1="47429" x2="37255" y2="47429"/>
                        <a14:foregroundMark x1="31373" y1="49714" x2="31373" y2="49714"/>
                        <a14:foregroundMark x1="24020" y1="50286" x2="24020" y2="50286"/>
                        <a14:foregroundMark x1="16176" y1="50286" x2="16176" y2="50286"/>
                        <a14:foregroundMark x1="22059" y1="53714" x2="22059" y2="53714"/>
                        <a14:foregroundMark x1="16176" y1="53714" x2="16176" y2="53714"/>
                        <a14:foregroundMark x1="18137" y1="86857" x2="18137" y2="86857"/>
                        <a14:foregroundMark x1="26471" y1="49143" x2="26471" y2="49143"/>
                        <a14:foregroundMark x1="45098" y1="53714" x2="45098" y2="53714"/>
                        <a14:foregroundMark x1="43627" y1="56571" x2="43627" y2="56571"/>
                        <a14:foregroundMark x1="78922" y1="73143" x2="78922" y2="73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74290" y="4727893"/>
            <a:ext cx="502844" cy="512484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Шестиугольник 18"/>
          <p:cNvSpPr/>
          <p:nvPr/>
        </p:nvSpPr>
        <p:spPr>
          <a:xfrm rot="16200000">
            <a:off x="1255416" y="4514432"/>
            <a:ext cx="75022" cy="72327"/>
          </a:xfrm>
          <a:prstGeom prst="hexagon">
            <a:avLst/>
          </a:prstGeom>
          <a:solidFill>
            <a:srgbClr val="60AD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1189562" y="4186587"/>
            <a:ext cx="713529" cy="2991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sz="1200" b="1" dirty="0" smtClean="0"/>
              <a:t>Тюмень</a:t>
            </a:r>
            <a:endParaRPr lang="ru-RU" sz="1200" b="1" dirty="0"/>
          </a:p>
        </p:txBody>
      </p:sp>
      <p:pic>
        <p:nvPicPr>
          <p:cNvPr id="31" name="Рисунок 30" descr="http://absolut-hleb.ru/wp-content/uploads/2016/11/f_582c36bcdf7128.02839783.png"/>
          <p:cNvPicPr/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8731" y="3586058"/>
            <a:ext cx="948088" cy="498552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TextBox 31"/>
          <p:cNvSpPr txBox="1"/>
          <p:nvPr/>
        </p:nvSpPr>
        <p:spPr>
          <a:xfrm>
            <a:off x="5198935" y="2466362"/>
            <a:ext cx="3882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/>
              <a:t>Тюменский </a:t>
            </a:r>
            <a:r>
              <a:rPr lang="ru-RU" sz="2400" b="1" dirty="0" err="1" smtClean="0"/>
              <a:t>хлебокомбинат</a:t>
            </a:r>
            <a:endParaRPr lang="ru-RU" sz="2400" b="1" dirty="0" smtClean="0"/>
          </a:p>
        </p:txBody>
      </p:sp>
      <p:sp>
        <p:nvSpPr>
          <p:cNvPr id="33" name="TextBox 32"/>
          <p:cNvSpPr txBox="1"/>
          <p:nvPr/>
        </p:nvSpPr>
        <p:spPr>
          <a:xfrm>
            <a:off x="5167782" y="3370558"/>
            <a:ext cx="39762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/>
              <a:t>Компания Бисквитный двор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799570" y="4325000"/>
            <a:ext cx="43949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/>
              <a:t>Кондитерская фабрика Квартет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416763" y="2924904"/>
            <a:ext cx="35223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err="1" smtClean="0"/>
              <a:t>Хлебокомбинат</a:t>
            </a:r>
            <a:r>
              <a:rPr lang="ru-RU" sz="2400" b="1" dirty="0" smtClean="0"/>
              <a:t> Абсолют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3578" y="5469933"/>
            <a:ext cx="1103504" cy="104126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9480" y="5393140"/>
            <a:ext cx="1157583" cy="11990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4429" y="4808839"/>
            <a:ext cx="645892" cy="93758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26143" y="4741189"/>
            <a:ext cx="644792" cy="7913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36967" y="5448692"/>
            <a:ext cx="926333" cy="1065981"/>
          </a:xfrm>
          <a:prstGeom prst="rect">
            <a:avLst/>
          </a:prstGeom>
        </p:spPr>
      </p:pic>
      <p:pic>
        <p:nvPicPr>
          <p:cNvPr id="2048" name="Рисунок 2047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3611" y="5687729"/>
            <a:ext cx="980084" cy="783588"/>
          </a:xfrm>
          <a:prstGeom prst="rect">
            <a:avLst/>
          </a:prstGeom>
        </p:spPr>
      </p:pic>
      <p:pic>
        <p:nvPicPr>
          <p:cNvPr id="2049" name="Рисунок 2048"/>
          <p:cNvPicPr>
            <a:picLocks noChangeAspect="1"/>
          </p:cNvPicPr>
          <p:nvPr/>
        </p:nvPicPr>
        <p:blipFill rotWithShape="1"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273"/>
          <a:stretch/>
        </p:blipFill>
        <p:spPr>
          <a:xfrm>
            <a:off x="4586589" y="5020468"/>
            <a:ext cx="928095" cy="756814"/>
          </a:xfrm>
          <a:prstGeom prst="rect">
            <a:avLst/>
          </a:prstGeom>
        </p:spPr>
      </p:pic>
      <p:pic>
        <p:nvPicPr>
          <p:cNvPr id="2051" name="Рисунок 2050"/>
          <p:cNvPicPr>
            <a:picLocks noChangeAspect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89518" y="5809441"/>
            <a:ext cx="991605" cy="782213"/>
          </a:xfrm>
          <a:prstGeom prst="rect">
            <a:avLst/>
          </a:prstGeom>
        </p:spPr>
      </p:pic>
      <p:pic>
        <p:nvPicPr>
          <p:cNvPr id="1028" name="Picture 4" descr="http://xn----7sbfnbzsjwubb7kya.xn--p1ai/images/ves/frukt-oreh.jpg"/>
          <p:cNvPicPr>
            <a:picLocks noChangeAspect="1" noChangeArrowheads="1"/>
          </p:cNvPicPr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89390" y="5904029"/>
            <a:ext cx="927373" cy="697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xn----7sbfnbzsjwubb7kya.xn--p1ai/images/ves/orehi.jpg"/>
          <p:cNvPicPr>
            <a:picLocks noChangeAspect="1" noChangeArrowheads="1"/>
          </p:cNvPicPr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77668" y="5670026"/>
            <a:ext cx="875962" cy="658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xn----7sbfnbzsjwubb7kya.xn--p1ai/images/ves/finik-oreh.jpg"/>
          <p:cNvPicPr>
            <a:picLocks noChangeAspect="1" noChangeArrowheads="1"/>
          </p:cNvPicPr>
          <p:nvPr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92588" y="5024538"/>
            <a:ext cx="980529" cy="737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2973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00"/>
                            </p:stCondLst>
                            <p:childTnLst>
                              <p:par>
                                <p:cTn id="9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"/>
                            </p:stCondLst>
                            <p:childTnLst>
                              <p:par>
                                <p:cTn id="1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000"/>
                            </p:stCondLst>
                            <p:childTnLst>
                              <p:par>
                                <p:cTn id="1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6" grpId="0"/>
      <p:bldP spid="54" grpId="0"/>
      <p:bldP spid="55" grpId="0"/>
      <p:bldP spid="21" grpId="0"/>
      <p:bldP spid="32" grpId="0"/>
      <p:bldP spid="33" grpId="0"/>
      <p:bldP spid="34" grpId="0"/>
      <p:bldP spid="3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93459" y="944654"/>
            <a:ext cx="5521742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200" b="1"/>
            </a:lvl1pPr>
          </a:lstStyle>
          <a:p>
            <a:pPr algn="l">
              <a:lnSpc>
                <a:spcPct val="80000"/>
              </a:lnSpc>
            </a:pPr>
            <a:r>
              <a:rPr lang="ru-RU" sz="2000" dirty="0" smtClean="0">
                <a:cs typeface="Arial" panose="020B0604020202020204" pitchFamily="34" charset="0"/>
              </a:rPr>
              <a:t>Развиваем сеть индустриальных парков</a:t>
            </a:r>
            <a:endParaRPr lang="ru-RU" sz="2000" dirty="0"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735" y="1478836"/>
            <a:ext cx="5603668" cy="42940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EEF1F2"/>
              </a:clrFrom>
              <a:clrTo>
                <a:srgbClr val="EEF1F2">
                  <a:alpha val="0"/>
                </a:srgbClr>
              </a:clrTo>
            </a:clrChange>
          </a:blip>
          <a:srcRect t="3297" r="69084" b="-1"/>
          <a:stretch/>
        </p:blipFill>
        <p:spPr>
          <a:xfrm>
            <a:off x="337569" y="6058937"/>
            <a:ext cx="1097119" cy="63066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0" y="0"/>
            <a:ext cx="9144000" cy="631728"/>
          </a:xfrm>
          <a:prstGeom prst="rect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Развиваем промышленность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78005" y="1162876"/>
            <a:ext cx="819150" cy="92392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35576" y="2658204"/>
            <a:ext cx="1104900" cy="94297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35576" y="4208753"/>
            <a:ext cx="1038225" cy="109537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700278" y="2196524"/>
            <a:ext cx="21017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Электроснабжение</a:t>
            </a:r>
            <a:endParaRPr lang="ru-RU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6730708" y="3683978"/>
            <a:ext cx="17146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Газоснабжение</a:t>
            </a:r>
            <a:endParaRPr lang="ru-RU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6730708" y="5263785"/>
            <a:ext cx="1896480" cy="5410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b="1" dirty="0" smtClean="0"/>
              <a:t>Водоснабжение/</a:t>
            </a:r>
          </a:p>
          <a:p>
            <a:pPr algn="ctr">
              <a:lnSpc>
                <a:spcPct val="80000"/>
              </a:lnSpc>
            </a:pPr>
            <a:r>
              <a:rPr lang="ru-RU" b="1" dirty="0" smtClean="0"/>
              <a:t>водоотведение</a:t>
            </a:r>
            <a:endParaRPr lang="ru-RU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5385813" y="6116246"/>
            <a:ext cx="2818978" cy="5410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b="1" dirty="0"/>
              <a:t>Снижение </a:t>
            </a:r>
            <a:r>
              <a:rPr lang="ru-RU" b="1" dirty="0" smtClean="0"/>
              <a:t>региональной</a:t>
            </a: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/>
              <a:t>ставки налога на прибыль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62415" y="6206710"/>
            <a:ext cx="2237728" cy="319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lnSpc>
                <a:spcPct val="80000"/>
              </a:lnSpc>
              <a:defRPr b="1"/>
            </a:lvl1pPr>
          </a:lstStyle>
          <a:p>
            <a:r>
              <a:rPr lang="ru-RU" dirty="0"/>
              <a:t>Налог на имущество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810811" y="6043268"/>
            <a:ext cx="6660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5D8EFB"/>
                </a:solidFill>
              </a:rPr>
              <a:t>↓</a:t>
            </a:r>
            <a:endParaRPr lang="ru-RU" sz="3600" b="1" dirty="0">
              <a:solidFill>
                <a:srgbClr val="5D8EFB"/>
              </a:solidFill>
            </a:endParaRPr>
          </a:p>
        </p:txBody>
      </p:sp>
      <p:sp>
        <p:nvSpPr>
          <p:cNvPr id="19" name="Шестиугольник 18"/>
          <p:cNvSpPr/>
          <p:nvPr/>
        </p:nvSpPr>
        <p:spPr>
          <a:xfrm rot="16200000">
            <a:off x="7057459" y="1004590"/>
            <a:ext cx="1122605" cy="1276975"/>
          </a:xfrm>
          <a:prstGeom prst="hexagon">
            <a:avLst/>
          </a:prstGeom>
          <a:noFill/>
          <a:ln>
            <a:solidFill>
              <a:srgbClr val="388E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Шестиугольник 20"/>
          <p:cNvSpPr/>
          <p:nvPr/>
        </p:nvSpPr>
        <p:spPr>
          <a:xfrm rot="16200000">
            <a:off x="7057458" y="4025193"/>
            <a:ext cx="1122605" cy="1276975"/>
          </a:xfrm>
          <a:prstGeom prst="hexagon">
            <a:avLst/>
          </a:prstGeom>
          <a:noFill/>
          <a:ln>
            <a:solidFill>
              <a:srgbClr val="388E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Шестиугольник 21"/>
          <p:cNvSpPr/>
          <p:nvPr/>
        </p:nvSpPr>
        <p:spPr>
          <a:xfrm rot="16200000">
            <a:off x="7065223" y="2473503"/>
            <a:ext cx="1122605" cy="1276975"/>
          </a:xfrm>
          <a:prstGeom prst="hexagon">
            <a:avLst/>
          </a:prstGeom>
          <a:noFill/>
          <a:ln>
            <a:solidFill>
              <a:srgbClr val="388E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1005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/>
          <p:nvPr/>
        </p:nvPicPr>
        <p:blipFill rotWithShape="1">
          <a:blip r:embed="rId3"/>
          <a:srcRect l="13779" t="7234" r="53717" b="81510"/>
          <a:stretch/>
        </p:blipFill>
        <p:spPr bwMode="auto">
          <a:xfrm>
            <a:off x="144659" y="1914100"/>
            <a:ext cx="8868573" cy="21823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4"/>
          <a:srcRect r="6459"/>
          <a:stretch/>
        </p:blipFill>
        <p:spPr>
          <a:xfrm>
            <a:off x="144658" y="1690146"/>
            <a:ext cx="8868573" cy="2783955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0" y="0"/>
            <a:ext cx="9144000" cy="631728"/>
          </a:xfrm>
          <a:prstGeom prst="rect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Молодёжные проекты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657" y="1680195"/>
            <a:ext cx="8896716" cy="2793905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6840" y="4851728"/>
            <a:ext cx="2638681" cy="1760495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6464" y="4851728"/>
            <a:ext cx="3144964" cy="1760496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2372" y="4851728"/>
            <a:ext cx="2638681" cy="1755858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 rotWithShape="1">
          <a:blip r:embed="rId9"/>
          <a:srcRect l="18057" t="6574" r="15663" b="60395"/>
          <a:stretch/>
        </p:blipFill>
        <p:spPr>
          <a:xfrm>
            <a:off x="0" y="1543050"/>
            <a:ext cx="9092686" cy="294100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0"/>
          <a:srcRect l="29062" t="13148" r="22109" b="56852"/>
          <a:stretch/>
        </p:blipFill>
        <p:spPr>
          <a:xfrm>
            <a:off x="-28142" y="1442932"/>
            <a:ext cx="9041373" cy="3124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469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5114956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К</a:t>
            </a:r>
            <a:r>
              <a:rPr lang="ru-RU" sz="2800" b="1" dirty="0" smtClean="0">
                <a:ea typeface="DejaVu Sans Condensed" panose="020B0606030804020204" pitchFamily="34" charset="0"/>
                <a:cs typeface="DejaVu Sans Condensed" panose="020B0606030804020204" pitchFamily="34" charset="0"/>
              </a:rPr>
              <a:t>аким вы видите будущее </a:t>
            </a:r>
          </a:p>
          <a:p>
            <a:pPr algn="ctr"/>
            <a:r>
              <a:rPr lang="ru-RU" sz="2800" b="1" dirty="0" smtClean="0">
                <a:ea typeface="DejaVu Sans Condensed" panose="020B0606030804020204" pitchFamily="34" charset="0"/>
                <a:cs typeface="DejaVu Sans Condensed" panose="020B0606030804020204" pitchFamily="34" charset="0"/>
              </a:rPr>
              <a:t> Тюменской области?</a:t>
            </a:r>
            <a:endParaRPr lang="ru-RU" sz="2800" b="1" dirty="0">
              <a:ea typeface="DejaVu Sans Condensed" panose="020B0606030804020204" pitchFamily="34" charset="0"/>
              <a:cs typeface="DejaVu Sans Condensed" panose="020B0606030804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4859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443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Ð§ÑÐ¾ Ð¿ÑÐ¾Ð¸Ð·Ð²Ð¾Ð´Ð¸Ð»Ð¸ Ð² Ð¢ÑÐ¼ÐµÐ½Ð¸ Ð²Ð¾ Ð²ÑÐµÐ¼Ñ ÐÐµÐ»Ð¸ÐºÐ¾Ð¹ ÐÑÐµÑÐµÑÑÐ²ÐµÐ½Ð½Ð¾Ð¹ Ð²Ð¾Ð¹Ð½Ñ 1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4989314" cy="3900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Ð§ÑÐ¾ Ð¿ÑÐ¾Ð¸Ð·Ð²Ð¾Ð´Ð¸Ð»Ð¸ Ð² Ð¢ÑÐ¼ÐµÐ½Ð¸ Ð²Ð¾ Ð²ÑÐµÐ¼Ñ ÐÐµÐ»Ð¸ÐºÐ¾Ð¹ ÐÑÐµÑÐµÑÑÐ²ÐµÐ½Ð½Ð¾Ð¹ Ð²Ð¾Ð¹Ð½Ñ 8"/>
          <p:cNvPicPr>
            <a:picLocks noChangeAspect="1" noChangeArrowheads="1"/>
          </p:cNvPicPr>
          <p:nvPr/>
        </p:nvPicPr>
        <p:blipFill rotWithShape="1">
          <a:blip r:embed="rId5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3858"/>
          <a:stretch/>
        </p:blipFill>
        <p:spPr bwMode="auto">
          <a:xfrm>
            <a:off x="0" y="3808557"/>
            <a:ext cx="4710532" cy="3049443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news.megatyumen.ru/media/sorl/5e/d8/5ed868a02f2d135758f7e02903f873e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73888" y="3531830"/>
            <a:ext cx="4670112" cy="3326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Ð§ÑÐ¾ Ð¿ÑÐ¾Ð¸Ð·Ð²Ð¾Ð´Ð¸Ð»Ð¸ Ð² Ð¢ÑÐ¼ÐµÐ½Ð¸ Ð²Ð¾ Ð²ÑÐµÐ¼Ñ ÐÐµÐ»Ð¸ÐºÐ¾Ð¹ ÐÑÐµÑÐµÑÑÐ²ÐµÐ½Ð½Ð¾Ð¹ Ð²Ð¾Ð¹Ð½Ñ 6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8956"/>
          <a:stretch/>
        </p:blipFill>
        <p:spPr bwMode="auto">
          <a:xfrm>
            <a:off x="4473888" y="12610"/>
            <a:ext cx="4670112" cy="3795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2855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ÐÐ°ÑÑÐ¸Ð½ÐºÐ¸ Ð¿Ð¾ Ð·Ð°Ð¿ÑÐ¾ÑÑ ÑÑÐ»Ð¾Ð²Ð¸Ñ Ð´Ð¾Ð±ÑÑÐ¸ Ð½ÐµÑÑÐ¸ Ð¸ Ð³Ð°Ð·Ð° Ð² Ð·Ð°Ð¿Ð°Ð´Ð½Ð¾Ð¹ ÑÐ¸Ð±Ð¸ÑÐ¸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5821" t="-360" r="28072" b="360"/>
          <a:stretch/>
        </p:blipFill>
        <p:spPr bwMode="auto">
          <a:xfrm>
            <a:off x="-2233322" y="3142064"/>
            <a:ext cx="6853680" cy="3626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Ð¡ÑÐ°ÑÐ¾Ðµ ÑÐ¾ÑÐ¾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88655" y="0"/>
            <a:ext cx="4555345" cy="3627042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228" y="0"/>
            <a:ext cx="4607130" cy="3142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8775" t="-363" r="-523" b="363"/>
          <a:stretch/>
        </p:blipFill>
        <p:spPr bwMode="auto">
          <a:xfrm>
            <a:off x="4180732" y="3457537"/>
            <a:ext cx="5023426" cy="3310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ÐÐ°ÑÑÐ¸Ð½ÐºÐ¸ Ð¿Ð¾ Ð·Ð°Ð¿ÑÐ¾ÑÑ ÑÑÐ»Ð¾Ð²Ð¸Ñ Ð´Ð¾Ð±ÑÑÐ¸ Ð½ÐµÑÑÐ¸ Ð¸ Ð³Ð°Ð·Ð° Ð² Ð·Ð°Ð¿Ð°Ð´Ð½Ð¾Ð¹ ÑÐ¸Ð±Ð¸ÑÐ¸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03581" y="2731692"/>
            <a:ext cx="2562225" cy="179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5996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Шестиугольник 7"/>
          <p:cNvSpPr/>
          <p:nvPr/>
        </p:nvSpPr>
        <p:spPr>
          <a:xfrm rot="16200000">
            <a:off x="-4305807" y="2043851"/>
            <a:ext cx="1060095" cy="1045972"/>
          </a:xfrm>
          <a:prstGeom prst="hexagon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0" y="0"/>
            <a:ext cx="9144000" cy="631728"/>
          </a:xfrm>
          <a:prstGeom prst="rect">
            <a:avLst/>
          </a:prstGeom>
          <a:solidFill>
            <a:srgbClr val="4B86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</a:rPr>
              <a:t>Промышленность - </a:t>
            </a:r>
            <a:r>
              <a:rPr lang="ru-RU" sz="3600" b="1" dirty="0">
                <a:solidFill>
                  <a:schemeClr val="bg1"/>
                </a:solidFill>
              </a:rPr>
              <a:t>база экономики области </a:t>
            </a:r>
          </a:p>
        </p:txBody>
      </p:sp>
      <p:cxnSp>
        <p:nvCxnSpPr>
          <p:cNvPr id="15" name="Прямая со стрелкой 14"/>
          <p:cNvCxnSpPr/>
          <p:nvPr/>
        </p:nvCxnSpPr>
        <p:spPr>
          <a:xfrm flipV="1">
            <a:off x="501695" y="1131767"/>
            <a:ext cx="0" cy="1847850"/>
          </a:xfrm>
          <a:prstGeom prst="straightConnector1">
            <a:avLst/>
          </a:prstGeom>
          <a:ln w="19050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501695" y="2979617"/>
            <a:ext cx="3496520" cy="0"/>
          </a:xfrm>
          <a:prstGeom prst="straightConnector1">
            <a:avLst/>
          </a:prstGeom>
          <a:ln w="19050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136564" y="3049317"/>
            <a:ext cx="6014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/>
              <a:t>2010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1793323" y="3049317"/>
            <a:ext cx="6014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/>
              <a:t>2012</a:t>
            </a:r>
            <a:endParaRPr lang="ru-RU" sz="1600" dirty="0"/>
          </a:p>
        </p:txBody>
      </p:sp>
      <p:sp>
        <p:nvSpPr>
          <p:cNvPr id="19" name="TextBox 18"/>
          <p:cNvSpPr txBox="1"/>
          <p:nvPr/>
        </p:nvSpPr>
        <p:spPr>
          <a:xfrm>
            <a:off x="3060963" y="3051879"/>
            <a:ext cx="6014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/>
              <a:t>2016</a:t>
            </a:r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510092" y="3049317"/>
            <a:ext cx="6014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/>
              <a:t>2008</a:t>
            </a:r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2450082" y="3049317"/>
            <a:ext cx="6014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/>
              <a:t>2014</a:t>
            </a:r>
            <a:endParaRPr lang="ru-RU" sz="16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680530" y="2413971"/>
            <a:ext cx="290689" cy="475301"/>
          </a:xfrm>
          <a:prstGeom prst="rect">
            <a:avLst/>
          </a:prstGeom>
          <a:solidFill>
            <a:srgbClr val="4B8623"/>
          </a:solidFill>
          <a:ln>
            <a:noFill/>
          </a:ln>
          <a:effec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1302367" y="2235298"/>
            <a:ext cx="290689" cy="663215"/>
          </a:xfrm>
          <a:prstGeom prst="rect">
            <a:avLst/>
          </a:prstGeom>
          <a:solidFill>
            <a:srgbClr val="4B8623"/>
          </a:solidFill>
          <a:ln>
            <a:noFill/>
          </a:ln>
          <a:effec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1964663" y="1931703"/>
            <a:ext cx="290689" cy="966810"/>
          </a:xfrm>
          <a:prstGeom prst="rect">
            <a:avLst/>
          </a:prstGeom>
          <a:solidFill>
            <a:srgbClr val="4B8623"/>
          </a:solidFill>
          <a:ln>
            <a:noFill/>
          </a:ln>
          <a:effec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2610038" y="1830705"/>
            <a:ext cx="290689" cy="1076651"/>
          </a:xfrm>
          <a:prstGeom prst="rect">
            <a:avLst/>
          </a:prstGeom>
          <a:solidFill>
            <a:srgbClr val="4B8623"/>
          </a:solidFill>
          <a:ln>
            <a:noFill/>
          </a:ln>
          <a:effec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3217194" y="1665006"/>
            <a:ext cx="290689" cy="1238335"/>
          </a:xfrm>
          <a:prstGeom prst="rect">
            <a:avLst/>
          </a:prstGeom>
          <a:solidFill>
            <a:srgbClr val="4B8623"/>
          </a:solidFill>
          <a:ln>
            <a:noFill/>
          </a:ln>
          <a:effec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528441" y="2077603"/>
            <a:ext cx="5950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chemeClr val="bg2">
                    <a:lumMod val="25000"/>
                  </a:schemeClr>
                </a:solidFill>
              </a:rPr>
              <a:t>464,8</a:t>
            </a:r>
            <a:endParaRPr lang="ru-RU" sz="1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136564" y="1957274"/>
            <a:ext cx="5966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chemeClr val="bg2">
                    <a:lumMod val="25000"/>
                  </a:schemeClr>
                </a:solidFill>
              </a:rPr>
              <a:t>547,5</a:t>
            </a:r>
            <a:endParaRPr lang="ru-RU" sz="1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822176" y="1627802"/>
            <a:ext cx="5950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chemeClr val="bg2">
                    <a:lumMod val="25000"/>
                  </a:schemeClr>
                </a:solidFill>
              </a:rPr>
              <a:t>730,6</a:t>
            </a:r>
            <a:endParaRPr lang="ru-RU" sz="1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457864" y="1547572"/>
            <a:ext cx="5950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chemeClr val="bg2">
                    <a:lumMod val="25000"/>
                  </a:schemeClr>
                </a:solidFill>
              </a:rPr>
              <a:t>801,5</a:t>
            </a:r>
            <a:endParaRPr lang="ru-RU" sz="11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071374" y="1350827"/>
            <a:ext cx="5966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chemeClr val="bg2">
                    <a:lumMod val="25000"/>
                  </a:schemeClr>
                </a:solidFill>
              </a:rPr>
              <a:t>927,0</a:t>
            </a:r>
            <a:endParaRPr lang="ru-RU" sz="11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611886" y="4215866"/>
            <a:ext cx="34140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 40 </a:t>
            </a:r>
            <a:r>
              <a:rPr lang="ru-RU" dirty="0" smtClean="0"/>
              <a:t>новых крупных производств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633266" y="5119711"/>
            <a:ext cx="31678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15 тыс. </a:t>
            </a:r>
            <a:r>
              <a:rPr lang="ru-RU" dirty="0" smtClean="0"/>
              <a:t>новых рабочих мест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71495" y="3563978"/>
            <a:ext cx="31949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За последние 10 лет создано: 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671056" y="5935422"/>
            <a:ext cx="275678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в 3 раза </a:t>
            </a:r>
            <a:r>
              <a:rPr lang="ru-RU" dirty="0" smtClean="0"/>
              <a:t>увеличилась</a:t>
            </a:r>
          </a:p>
          <a:p>
            <a:r>
              <a:rPr lang="ru-RU" dirty="0" smtClean="0"/>
              <a:t>средняя заработная плата</a:t>
            </a:r>
          </a:p>
        </p:txBody>
      </p:sp>
      <p:pic>
        <p:nvPicPr>
          <p:cNvPr id="38" name="Picture 8" descr="https://a1-images.myspacecdn.com/images01/95/7e616f039a183535ef56104c228852bd/300x300.jpg"/>
          <p:cNvPicPr>
            <a:picLocks noChangeAspect="1" noChangeArrowheads="1"/>
          </p:cNvPicPr>
          <p:nvPr/>
        </p:nvPicPr>
        <p:blipFill>
          <a:blip r:embed="rId3" cstate="screen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4000" l="9967" r="94352">
                        <a14:foregroundMark x1="79402" y1="65000" x2="79402" y2="6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3541" y="3940536"/>
            <a:ext cx="919740" cy="916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xtBox 38"/>
          <p:cNvSpPr txBox="1"/>
          <p:nvPr/>
        </p:nvSpPr>
        <p:spPr>
          <a:xfrm>
            <a:off x="31926" y="1085481"/>
            <a:ext cx="50526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1100" dirty="0"/>
              <a:t>м</a:t>
            </a:r>
            <a:r>
              <a:rPr lang="ru-RU" sz="1100" dirty="0" smtClean="0"/>
              <a:t>лрд</a:t>
            </a:r>
          </a:p>
          <a:p>
            <a:pPr algn="r"/>
            <a:r>
              <a:rPr lang="ru-RU" sz="1100" dirty="0" smtClean="0"/>
              <a:t> руб. </a:t>
            </a:r>
            <a:endParaRPr lang="ru-RU" sz="1100" dirty="0"/>
          </a:p>
        </p:txBody>
      </p:sp>
      <p:sp>
        <p:nvSpPr>
          <p:cNvPr id="40" name="TextBox 39"/>
          <p:cNvSpPr txBox="1"/>
          <p:nvPr/>
        </p:nvSpPr>
        <p:spPr>
          <a:xfrm>
            <a:off x="-66924" y="809674"/>
            <a:ext cx="4441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Валовой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региональный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продукт 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352021" y="750838"/>
            <a:ext cx="4466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Доля промышленности  в структуре ВРП</a:t>
            </a:r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18043" y="4940969"/>
            <a:ext cx="819150" cy="819150"/>
          </a:xfrm>
          <a:prstGeom prst="rect">
            <a:avLst/>
          </a:prstGeom>
        </p:spPr>
      </p:pic>
      <p:sp>
        <p:nvSpPr>
          <p:cNvPr id="43" name="Овал 42"/>
          <p:cNvSpPr/>
          <p:nvPr/>
        </p:nvSpPr>
        <p:spPr>
          <a:xfrm>
            <a:off x="4938400" y="1816707"/>
            <a:ext cx="2920850" cy="292085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Круговая 44"/>
          <p:cNvSpPr/>
          <p:nvPr/>
        </p:nvSpPr>
        <p:spPr>
          <a:xfrm flipH="1">
            <a:off x="4870807" y="1807554"/>
            <a:ext cx="2938999" cy="2877847"/>
          </a:xfrm>
          <a:prstGeom prst="pie">
            <a:avLst>
              <a:gd name="adj1" fmla="val 14466554"/>
              <a:gd name="adj2" fmla="val 16095547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6" name="Овал 45"/>
          <p:cNvSpPr/>
          <p:nvPr/>
        </p:nvSpPr>
        <p:spPr>
          <a:xfrm>
            <a:off x="4945802" y="1808930"/>
            <a:ext cx="2920850" cy="292085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Круговая 46"/>
          <p:cNvSpPr/>
          <p:nvPr/>
        </p:nvSpPr>
        <p:spPr>
          <a:xfrm flipH="1">
            <a:off x="4938400" y="1797009"/>
            <a:ext cx="2939398" cy="2940548"/>
          </a:xfrm>
          <a:prstGeom prst="pie">
            <a:avLst>
              <a:gd name="adj1" fmla="val 16248914"/>
              <a:gd name="adj2" fmla="val 9970432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897789" y="1282483"/>
            <a:ext cx="2517079" cy="6906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</a:rPr>
              <a:t>2007 год</a:t>
            </a:r>
          </a:p>
          <a:p>
            <a:pPr algn="ctr">
              <a:lnSpc>
                <a:spcPct val="80000"/>
              </a:lnSpc>
            </a:pPr>
            <a:r>
              <a:rPr lang="ru-RU" sz="2400" b="1" dirty="0" smtClean="0">
                <a:solidFill>
                  <a:srgbClr val="C00000"/>
                </a:solidFill>
              </a:rPr>
              <a:t>9% 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7156329" y="3563978"/>
            <a:ext cx="25170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2">
                    <a:lumMod val="50000"/>
                  </a:schemeClr>
                </a:solidFill>
              </a:rPr>
              <a:t>2016 год 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</a:rPr>
              <a:t>31,2%</a:t>
            </a:r>
          </a:p>
        </p:txBody>
      </p:sp>
      <p:pic>
        <p:nvPicPr>
          <p:cNvPr id="51" name="Picture 2" descr="ÐÐ°ÑÑÐ¸Ð½ÐºÐ¸ Ð¿Ð¾ Ð·Ð°Ð¿ÑÐ¾ÑÑ ÐÐÐÐ¬ÐÐ ÐÐÐÐÐÐ"/>
          <p:cNvPicPr>
            <a:picLocks noChangeAspect="1" noChangeArrowheads="1"/>
          </p:cNvPicPr>
          <p:nvPr/>
        </p:nvPicPr>
        <p:blipFill>
          <a:blip r:embed="rId6" cstate="screen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1348" y="5935422"/>
            <a:ext cx="765845" cy="76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2" name="Группа 51"/>
          <p:cNvGrpSpPr/>
          <p:nvPr/>
        </p:nvGrpSpPr>
        <p:grpSpPr>
          <a:xfrm>
            <a:off x="4567716" y="5444339"/>
            <a:ext cx="5397673" cy="1368142"/>
            <a:chOff x="5824027" y="5791233"/>
            <a:chExt cx="5397672" cy="1368142"/>
          </a:xfrm>
        </p:grpSpPr>
        <p:sp>
          <p:nvSpPr>
            <p:cNvPr id="53" name="Шестиугольник 52"/>
            <p:cNvSpPr/>
            <p:nvPr/>
          </p:nvSpPr>
          <p:spPr>
            <a:xfrm rot="16200000">
              <a:off x="5794682" y="5820578"/>
              <a:ext cx="1368142" cy="1309452"/>
            </a:xfrm>
            <a:prstGeom prst="hexagon">
              <a:avLst/>
            </a:prstGeom>
            <a:solidFill>
              <a:srgbClr val="D8F0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Шестиугольник 53"/>
            <p:cNvSpPr/>
            <p:nvPr/>
          </p:nvSpPr>
          <p:spPr>
            <a:xfrm rot="16200000">
              <a:off x="7157422" y="5820578"/>
              <a:ext cx="1368142" cy="1309452"/>
            </a:xfrm>
            <a:prstGeom prst="hexagon">
              <a:avLst/>
            </a:prstGeom>
            <a:solidFill>
              <a:srgbClr val="4B86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Шестиугольник 54"/>
            <p:cNvSpPr/>
            <p:nvPr/>
          </p:nvSpPr>
          <p:spPr>
            <a:xfrm rot="16200000">
              <a:off x="8520163" y="5820578"/>
              <a:ext cx="1368142" cy="1309452"/>
            </a:xfrm>
            <a:prstGeom prst="hexagon">
              <a:avLst/>
            </a:prstGeom>
            <a:solidFill>
              <a:srgbClr val="FFFFFF"/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Шестиугольник 55"/>
            <p:cNvSpPr/>
            <p:nvPr/>
          </p:nvSpPr>
          <p:spPr>
            <a:xfrm rot="16200000">
              <a:off x="9882902" y="5820578"/>
              <a:ext cx="1368142" cy="1309452"/>
            </a:xfrm>
            <a:prstGeom prst="hexagon">
              <a:avLst/>
            </a:prstGeom>
            <a:solidFill>
              <a:srgbClr val="F0F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4020527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4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8" grpId="0"/>
      <p:bldP spid="4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04091"/>
          </a:xfrm>
          <a:prstGeom prst="rect">
            <a:avLst/>
          </a:prstGeom>
          <a:solidFill>
            <a:srgbClr val="4B86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</a:rPr>
              <a:t>Промышленные</a:t>
            </a:r>
            <a:r>
              <a:rPr lang="ru-RU" sz="4400" b="1" dirty="0" smtClean="0">
                <a:solidFill>
                  <a:schemeClr val="bg1"/>
                </a:solidFill>
              </a:rPr>
              <a:t> </a:t>
            </a:r>
            <a:r>
              <a:rPr lang="ru-RU" sz="3600" b="1" dirty="0" smtClean="0">
                <a:solidFill>
                  <a:schemeClr val="bg1"/>
                </a:solidFill>
              </a:rPr>
              <a:t>узлы Тюменской области</a:t>
            </a:r>
            <a:endParaRPr lang="ru-RU" sz="3600" b="1" dirty="0">
              <a:solidFill>
                <a:schemeClr val="bg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1658"/>
          <a:stretch/>
        </p:blipFill>
        <p:spPr>
          <a:xfrm>
            <a:off x="1774626" y="1032327"/>
            <a:ext cx="6018862" cy="6304598"/>
          </a:xfrm>
          <a:prstGeom prst="rect">
            <a:avLst/>
          </a:prstGeom>
          <a:ln>
            <a:noFill/>
          </a:ln>
        </p:spPr>
      </p:pic>
      <p:pic>
        <p:nvPicPr>
          <p:cNvPr id="2050" name="Picture 2" descr="http://gtu-info.com/Images/BranchIcon/Petroleum.png"/>
          <p:cNvPicPr>
            <a:picLocks noChangeAspect="1" noChangeArrowheads="1"/>
          </p:cNvPicPr>
          <p:nvPr/>
        </p:nvPicPr>
        <p:blipFill>
          <a:blip r:embed="rId4" cstate="screen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GlowEdges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26190" y="1600943"/>
            <a:ext cx="760464" cy="760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media.istockphoto.com/vectors/oil-refinery-icon-vector-id812707194?k=6&amp;m=812707194&amp;s=612x612&amp;w=0&amp;h=DwR6DD5HLxnZk0IAPxkcJJkA9e81DSCXs-PY4upCcg0="/>
          <p:cNvPicPr>
            <a:picLocks noChangeAspect="1" noChangeArrowheads="1"/>
          </p:cNvPicPr>
          <p:nvPr/>
        </p:nvPicPr>
        <p:blipFill>
          <a:blip r:embed="rId6" cstate="screen">
            <a:duotone>
              <a:prstClr val="black"/>
              <a:srgbClr val="147A86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877" b="95885" l="4902" r="90850">
                        <a14:foregroundMark x1="24510" y1="31276" x2="24510" y2="31276"/>
                        <a14:foregroundMark x1="28268" y1="32922" x2="28268" y2="32922"/>
                        <a14:foregroundMark x1="25980" y1="44239" x2="25980" y2="44239"/>
                        <a14:foregroundMark x1="24837" y1="58025" x2="24837" y2="58025"/>
                        <a14:foregroundMark x1="22876" y1="74691" x2="22876" y2="74691"/>
                        <a14:foregroundMark x1="42974" y1="71399" x2="42974" y2="71399"/>
                        <a14:foregroundMark x1="44608" y1="46296" x2="45098" y2="50000"/>
                        <a14:foregroundMark x1="43954" y1="54733" x2="43954" y2="54733"/>
                        <a14:foregroundMark x1="40033" y1="28601" x2="40033" y2="28601"/>
                        <a14:foregroundMark x1="35458" y1="38066" x2="35458" y2="38066"/>
                        <a14:foregroundMark x1="52288" y1="38272" x2="52288" y2="38272"/>
                        <a14:foregroundMark x1="79085" y1="67078" x2="79085" y2="67078"/>
                        <a14:foregroundMark x1="79902" y1="81687" x2="79902" y2="81687"/>
                        <a14:foregroundMark x1="64706" y1="73045" x2="64706" y2="73045"/>
                        <a14:foregroundMark x1="90850" y1="74280" x2="90850" y2="74280"/>
                        <a14:foregroundMark x1="75654" y1="93416" x2="75654" y2="93416"/>
                        <a14:foregroundMark x1="59804" y1="90535" x2="59804" y2="90535"/>
                        <a14:foregroundMark x1="42810" y1="90123" x2="42810" y2="90123"/>
                        <a14:foregroundMark x1="4902" y1="90947" x2="4902" y2="90947"/>
                        <a14:foregroundMark x1="25817" y1="95885" x2="25817" y2="95885"/>
                        <a14:foregroundMark x1="44771" y1="80658" x2="44771" y2="80658"/>
                        <a14:foregroundMark x1="52124" y1="75514" x2="52124" y2="75514"/>
                        <a14:foregroundMark x1="35294" y1="75309" x2="35294" y2="75309"/>
                        <a14:foregroundMark x1="35784" y1="63374" x2="35784" y2="63374"/>
                        <a14:foregroundMark x1="52288" y1="63992" x2="52288" y2="63992"/>
                        <a14:foregroundMark x1="51634" y1="62346" x2="51634" y2="62346"/>
                        <a14:foregroundMark x1="51634" y1="49794" x2="51634" y2="49794"/>
                        <a14:foregroundMark x1="52288" y1="50412" x2="52288" y2="50412"/>
                        <a14:foregroundMark x1="52288" y1="51440" x2="52288" y2="51440"/>
                      </a14:backgroundRemoval>
                    </a14:imgEffect>
                    <a14:imgEffect>
                      <a14:colorTemperature colorTemp="182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3397606" y="2745576"/>
            <a:ext cx="726349" cy="576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098001" y="2953050"/>
            <a:ext cx="10915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4B8623"/>
                </a:solidFill>
              </a:rPr>
              <a:t>Тобольск</a:t>
            </a:r>
            <a:endParaRPr lang="ru-RU" b="1" dirty="0">
              <a:solidFill>
                <a:srgbClr val="4B8623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 flipH="1">
            <a:off x="3783810" y="2948078"/>
            <a:ext cx="136326" cy="105793"/>
          </a:xfrm>
          <a:prstGeom prst="ellipse">
            <a:avLst/>
          </a:prstGeom>
          <a:solidFill>
            <a:srgbClr val="4B86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1235048" y="4406470"/>
            <a:ext cx="9803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4B8623"/>
                </a:solidFill>
              </a:rPr>
              <a:t>Тюмень</a:t>
            </a:r>
            <a:endParaRPr lang="ru-RU" b="1" dirty="0">
              <a:solidFill>
                <a:srgbClr val="4B8623"/>
              </a:solidFill>
            </a:endParaRPr>
          </a:p>
        </p:txBody>
      </p:sp>
      <p:sp>
        <p:nvSpPr>
          <p:cNvPr id="20" name="Овал 19"/>
          <p:cNvSpPr/>
          <p:nvPr/>
        </p:nvSpPr>
        <p:spPr>
          <a:xfrm flipH="1">
            <a:off x="2403167" y="4457346"/>
            <a:ext cx="136326" cy="105793"/>
          </a:xfrm>
          <a:prstGeom prst="ellipse">
            <a:avLst/>
          </a:prstGeom>
          <a:solidFill>
            <a:srgbClr val="4B86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5400717" y="2158296"/>
            <a:ext cx="6197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4B8623"/>
                </a:solidFill>
              </a:rPr>
              <a:t>Уват</a:t>
            </a:r>
            <a:endParaRPr lang="ru-RU" b="1" dirty="0">
              <a:solidFill>
                <a:srgbClr val="4B8623"/>
              </a:solidFill>
            </a:endParaRPr>
          </a:p>
        </p:txBody>
      </p:sp>
      <p:sp>
        <p:nvSpPr>
          <p:cNvPr id="22" name="Овал 21"/>
          <p:cNvSpPr/>
          <p:nvPr/>
        </p:nvSpPr>
        <p:spPr>
          <a:xfrm flipH="1">
            <a:off x="5361108" y="2024711"/>
            <a:ext cx="136326" cy="105793"/>
          </a:xfrm>
          <a:prstGeom prst="ellipse">
            <a:avLst/>
          </a:prstGeom>
          <a:solidFill>
            <a:srgbClr val="4B86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http://cdn.onlinewebfonts.com/svg/img_488154.png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73437" y="4042719"/>
            <a:ext cx="910730" cy="845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56" t="5236" r="78521" b="77259"/>
          <a:stretch/>
        </p:blipFill>
        <p:spPr>
          <a:xfrm>
            <a:off x="6422905" y="1134534"/>
            <a:ext cx="1301370" cy="898565"/>
          </a:xfrm>
          <a:prstGeom prst="rect">
            <a:avLst/>
          </a:prstGeom>
        </p:spPr>
      </p:pic>
      <p:pic>
        <p:nvPicPr>
          <p:cNvPr id="10" name="Picture 2" descr="Ð¡ÑÑÐ³ÑÑÐ½ÐµÑÑÐµÐ³Ð°Ð·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61243" y="2033099"/>
            <a:ext cx="1100741" cy="621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ÐÐ°Ð·Ð¿ÑÐ¾Ð¼ Ð½ÐµÑÑÑ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45405" y="3100821"/>
            <a:ext cx="1095375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СИБУР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93511" y="4031090"/>
            <a:ext cx="1228308" cy="25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www.steel.ugmk.com/img/logo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7258" y="1810437"/>
            <a:ext cx="1562100" cy="419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Ð¢ÑÐ¼ÐµÐ½Ñ Ð¡ÑÐ°Ð»Ñ ÐÐ¾ÑÑ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9489" y="2654232"/>
            <a:ext cx="1425143" cy="477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ÐÐÐ Â«Ð¢ÐµÑÐ½Ð¾Ð»Ð¾Ð³Ð¸ÑÐµÑÐºÐ°Ñ ÐºÐ¾Ð¼Ð¿Ð°Ð½Ð¸Ñ Ð¨Ð»ÑÐ¼Ð±ÐµÑÐ¶ÐµÂ»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2484" y="3846060"/>
            <a:ext cx="1409700" cy="314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Baker Hughes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0552" y="4960832"/>
            <a:ext cx="1329701" cy="723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11501" y="5898356"/>
            <a:ext cx="1055984" cy="775944"/>
          </a:xfrm>
          <a:prstGeom prst="rect">
            <a:avLst/>
          </a:prstGeom>
        </p:spPr>
      </p:pic>
      <p:pic>
        <p:nvPicPr>
          <p:cNvPr id="1046" name="Picture 22" descr="ÐÐÐ Â«ÐÐ½ÑÐ¸Ð¿Ð¸Ð½ÑÐºÐ¸Ð¹ Ð½ÐµÑÑÐµÐ¿ÐµÑÐµÑÐ°Ð±Ð°ÑÑÐ²Ð°ÑÑÐ¸Ð¹ Ð·Ð°Ð²Ð¾Ð´Â»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89940" y="1080084"/>
            <a:ext cx="1678593" cy="350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Рисунок 35"/>
          <p:cNvPicPr>
            <a:picLocks noChangeAspect="1"/>
          </p:cNvPicPr>
          <p:nvPr/>
        </p:nvPicPr>
        <p:blipFill rotWithShape="1"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39" t="53123" r="1056" b="10767"/>
          <a:stretch/>
        </p:blipFill>
        <p:spPr>
          <a:xfrm>
            <a:off x="5343896" y="6286328"/>
            <a:ext cx="1915492" cy="409114"/>
          </a:xfrm>
          <a:prstGeom prst="rect">
            <a:avLst/>
          </a:prstGeom>
        </p:spPr>
      </p:pic>
      <p:pic>
        <p:nvPicPr>
          <p:cNvPr id="1048" name="Picture 24" descr="http://www.trdm.su/img/logo.png"/>
          <p:cNvPicPr>
            <a:picLocks noChangeAspect="1" noChangeArrowheads="1"/>
          </p:cNvPicPr>
          <p:nvPr/>
        </p:nvPicPr>
        <p:blipFill rotWithShape="1">
          <a:blip r:embed="rId20" cstate="screen">
            <a:duotone>
              <a:prstClr val="black"/>
              <a:srgbClr val="BE0038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rightnessContrast bright="-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2188" t="-5703" b="45582"/>
          <a:stretch/>
        </p:blipFill>
        <p:spPr bwMode="auto">
          <a:xfrm>
            <a:off x="7157584" y="4561787"/>
            <a:ext cx="1556692" cy="180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0" descr="https://tyumenmoloko.ru/img/logo-mini-1.png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49192" y="5067714"/>
            <a:ext cx="1547493" cy="928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ÐÐ°ÑÑÐ¸Ð½ÐºÐ¸ Ð¿Ð¾ Ð·Ð°Ð¿ÑÐ¾ÑÑ Ð¿ÑÐ¸ÑÐµÑÐ°Ð±ÑÐ¸ÐºÐ° Ð±Ð¾ÑÐ¾Ð²ÑÐºÐ°Ñ"/>
          <p:cNvPicPr>
            <a:picLocks noChangeAspect="1" noChangeArrowheads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8134" y="5326583"/>
            <a:ext cx="1179565" cy="1080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https://tumfk.ru/static/images/b-logo/logo.png"/>
          <p:cNvPicPr>
            <a:picLocks noChangeAspect="1" noChangeArrowheads="1"/>
          </p:cNvPicPr>
          <p:nvPr/>
        </p:nvPicPr>
        <p:blipFill>
          <a:blip r:embed="rId2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colorTemperature colorTemp="6600"/>
                    </a14:imgEffect>
                    <a14:imgEffect>
                      <a14:saturation sat="9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4549" y="6107450"/>
            <a:ext cx="1672579" cy="532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4" descr="http://www.trdm.su/img/logo.png"/>
          <p:cNvPicPr>
            <a:picLocks noChangeAspect="1" noChangeArrowheads="1"/>
          </p:cNvPicPr>
          <p:nvPr/>
        </p:nvPicPr>
        <p:blipFill rotWithShape="1">
          <a:blip r:embed="rId26">
            <a:duotone>
              <a:prstClr val="black"/>
              <a:srgbClr val="BE0038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rightnessContrast bright="-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-6358" t="-28297" r="68981" b="-22920"/>
          <a:stretch/>
        </p:blipFill>
        <p:spPr bwMode="auto">
          <a:xfrm>
            <a:off x="6188862" y="4300691"/>
            <a:ext cx="1155560" cy="703061"/>
          </a:xfrm>
          <a:prstGeom prst="triangl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7619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5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000"/>
                            </p:stCondLst>
                            <p:childTnLst>
                              <p:par>
                                <p:cTn id="7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500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4000"/>
                            </p:stCondLst>
                            <p:childTnLst>
                              <p:par>
                                <p:cTn id="8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4500"/>
                            </p:stCondLst>
                            <p:childTnLst>
                              <p:par>
                                <p:cTn id="8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0"/>
                            </p:stCondLst>
                            <p:childTnLst>
                              <p:par>
                                <p:cTn id="8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19" grpId="0"/>
      <p:bldP spid="20" grpId="0" animBg="1"/>
      <p:bldP spid="21" grpId="0"/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32562"/>
          </a:xfrm>
          <a:prstGeom prst="rect">
            <a:avLst/>
          </a:prstGeom>
          <a:solidFill>
            <a:srgbClr val="EAC4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err="1">
                <a:solidFill>
                  <a:schemeClr val="bg1"/>
                </a:solidFill>
              </a:rPr>
              <a:t>Уватский</a:t>
            </a:r>
            <a:r>
              <a:rPr lang="ru-RU" sz="4400" b="1" dirty="0">
                <a:solidFill>
                  <a:schemeClr val="bg1"/>
                </a:solidFill>
              </a:rPr>
              <a:t> промышленный узел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94980" y="4984235"/>
            <a:ext cx="10182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D13F"/>
                </a:solidFill>
              </a:rPr>
              <a:t>1992</a:t>
            </a:r>
            <a:endParaRPr lang="ru-RU" sz="3200" dirty="0">
              <a:solidFill>
                <a:srgbClr val="FFD13F"/>
              </a:solidFill>
            </a:endParaRPr>
          </a:p>
        </p:txBody>
      </p:sp>
      <p:sp>
        <p:nvSpPr>
          <p:cNvPr id="6" name="object 45"/>
          <p:cNvSpPr/>
          <p:nvPr/>
        </p:nvSpPr>
        <p:spPr>
          <a:xfrm>
            <a:off x="-2638" y="5619038"/>
            <a:ext cx="9146638" cy="45719"/>
          </a:xfrm>
          <a:custGeom>
            <a:avLst/>
            <a:gdLst/>
            <a:ahLst/>
            <a:cxnLst/>
            <a:rect l="l" t="t" r="r" b="b"/>
            <a:pathLst>
              <a:path w="10872470">
                <a:moveTo>
                  <a:pt x="0" y="0"/>
                </a:moveTo>
                <a:lnTo>
                  <a:pt x="10872000" y="0"/>
                </a:lnTo>
              </a:path>
            </a:pathLst>
          </a:custGeom>
          <a:ln w="50800">
            <a:solidFill>
              <a:srgbClr val="FFD13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TextBox 6"/>
          <p:cNvSpPr txBox="1"/>
          <p:nvPr/>
        </p:nvSpPr>
        <p:spPr>
          <a:xfrm>
            <a:off x="678835" y="5702386"/>
            <a:ext cx="1560225" cy="68698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200" b="1" dirty="0" smtClean="0"/>
              <a:t>Начало </a:t>
            </a:r>
            <a:r>
              <a:rPr lang="ru-RU" sz="1200" b="1" dirty="0"/>
              <a:t>добычи нефти на </a:t>
            </a:r>
            <a:r>
              <a:rPr lang="ru-RU" sz="1200" b="1" dirty="0" err="1"/>
              <a:t>Кальчинском</a:t>
            </a:r>
            <a:r>
              <a:rPr lang="ru-RU" sz="1200" b="1" dirty="0"/>
              <a:t> месторождении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98496" y="4973143"/>
            <a:ext cx="10182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D13F"/>
                </a:solidFill>
              </a:rPr>
              <a:t>2004</a:t>
            </a:r>
            <a:endParaRPr lang="ru-RU" sz="3200" dirty="0">
              <a:solidFill>
                <a:srgbClr val="FFD13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27496" y="5702385"/>
            <a:ext cx="1560225" cy="39151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200" b="1" dirty="0" smtClean="0"/>
              <a:t>Начало реализации </a:t>
            </a:r>
          </a:p>
          <a:p>
            <a:pPr algn="ctr">
              <a:lnSpc>
                <a:spcPct val="80000"/>
              </a:lnSpc>
            </a:pPr>
            <a:r>
              <a:rPr lang="ru-RU" sz="1200" b="1" dirty="0" err="1" smtClean="0"/>
              <a:t>Уватского</a:t>
            </a:r>
            <a:r>
              <a:rPr lang="ru-RU" sz="1200" b="1" dirty="0" smtClean="0"/>
              <a:t> проекта</a:t>
            </a:r>
            <a:endParaRPr lang="ru-RU" sz="12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062964" y="4982849"/>
            <a:ext cx="10182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D13F"/>
                </a:solidFill>
              </a:rPr>
              <a:t>2009</a:t>
            </a:r>
            <a:endParaRPr lang="ru-RU" sz="3200" dirty="0">
              <a:solidFill>
                <a:srgbClr val="FFD13F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791966" y="5664757"/>
            <a:ext cx="1560225" cy="83471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200" b="1" dirty="0" smtClean="0"/>
              <a:t>Промышленная </a:t>
            </a:r>
            <a:r>
              <a:rPr lang="ru-RU" sz="1200" b="1" dirty="0"/>
              <a:t>разработка </a:t>
            </a:r>
            <a:r>
              <a:rPr lang="ru-RU" sz="1200" b="1" dirty="0" err="1" smtClean="0"/>
              <a:t>Урненского</a:t>
            </a:r>
            <a:r>
              <a:rPr lang="ru-RU" sz="1200" b="1" dirty="0" smtClean="0"/>
              <a:t> и </a:t>
            </a:r>
          </a:p>
          <a:p>
            <a:pPr algn="ctr">
              <a:lnSpc>
                <a:spcPct val="80000"/>
              </a:lnSpc>
            </a:pPr>
            <a:r>
              <a:rPr lang="ru-RU" sz="1200" b="1" dirty="0" err="1" smtClean="0"/>
              <a:t>Усть-Тегусского</a:t>
            </a:r>
            <a:endParaRPr lang="ru-RU" sz="1200" b="1" dirty="0" smtClean="0"/>
          </a:p>
          <a:p>
            <a:pPr algn="ctr">
              <a:lnSpc>
                <a:spcPct val="80000"/>
              </a:lnSpc>
            </a:pPr>
            <a:r>
              <a:rPr lang="ru-RU" sz="1200" b="1" dirty="0" smtClean="0"/>
              <a:t>месторождений</a:t>
            </a:r>
            <a:endParaRPr lang="ru-RU" sz="1200" b="1" dirty="0"/>
          </a:p>
        </p:txBody>
      </p:sp>
      <p:grpSp>
        <p:nvGrpSpPr>
          <p:cNvPr id="48" name="Группа 47"/>
          <p:cNvGrpSpPr/>
          <p:nvPr/>
        </p:nvGrpSpPr>
        <p:grpSpPr>
          <a:xfrm>
            <a:off x="1422208" y="752642"/>
            <a:ext cx="5878619" cy="4156024"/>
            <a:chOff x="5074853" y="742547"/>
            <a:chExt cx="5878619" cy="4156024"/>
          </a:xfrm>
        </p:grpSpPr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74853" y="742547"/>
              <a:ext cx="5878619" cy="4156024"/>
            </a:xfrm>
            <a:prstGeom prst="rect">
              <a:avLst/>
            </a:prstGeom>
          </p:spPr>
        </p:pic>
        <p:sp>
          <p:nvSpPr>
            <p:cNvPr id="15" name="Прямоугольник 14"/>
            <p:cNvSpPr/>
            <p:nvPr/>
          </p:nvSpPr>
          <p:spPr>
            <a:xfrm>
              <a:off x="5156739" y="939330"/>
              <a:ext cx="1167861" cy="8259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14" name="Прямая со стрелкой 13"/>
          <p:cNvCxnSpPr/>
          <p:nvPr/>
        </p:nvCxnSpPr>
        <p:spPr>
          <a:xfrm>
            <a:off x="2187439" y="2391247"/>
            <a:ext cx="969031" cy="429311"/>
          </a:xfrm>
          <a:prstGeom prst="straightConnector1">
            <a:avLst/>
          </a:prstGeom>
          <a:ln w="57150">
            <a:solidFill>
              <a:srgbClr val="DE2A1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238981" y="4971464"/>
            <a:ext cx="10182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D13F"/>
                </a:solidFill>
              </a:rPr>
              <a:t>2016</a:t>
            </a:r>
            <a:endParaRPr lang="ru-RU" sz="3200" dirty="0">
              <a:solidFill>
                <a:srgbClr val="FFD13F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967983" y="5653372"/>
            <a:ext cx="1560225" cy="68326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200" b="1" dirty="0" smtClean="0"/>
              <a:t>Старт добычи нефти в </a:t>
            </a:r>
            <a:r>
              <a:rPr lang="ru-RU" sz="1200" b="1" dirty="0" err="1" smtClean="0"/>
              <a:t>Уватском</a:t>
            </a:r>
            <a:r>
              <a:rPr lang="ru-RU" sz="1200" b="1" dirty="0" smtClean="0"/>
              <a:t> районе компанией «Сургутнефтегаз»</a:t>
            </a:r>
            <a:endParaRPr lang="ru-RU" sz="1200" b="1" dirty="0"/>
          </a:p>
        </p:txBody>
      </p:sp>
      <p:cxnSp>
        <p:nvCxnSpPr>
          <p:cNvPr id="18" name="Прямая со стрелкой 17"/>
          <p:cNvCxnSpPr/>
          <p:nvPr/>
        </p:nvCxnSpPr>
        <p:spPr>
          <a:xfrm flipH="1">
            <a:off x="6462713" y="2768170"/>
            <a:ext cx="871537" cy="498905"/>
          </a:xfrm>
          <a:prstGeom prst="straightConnector1">
            <a:avLst/>
          </a:prstGeom>
          <a:ln w="57150">
            <a:solidFill>
              <a:srgbClr val="DE2A1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8272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9" grpId="0"/>
      <p:bldP spid="10" grpId="0" animBg="1"/>
      <p:bldP spid="11" grpId="0"/>
      <p:bldP spid="12" grpId="0" animBg="1"/>
      <p:bldP spid="16" grpId="0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Рисунок 30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56" t="5236" r="78521" b="77259"/>
          <a:stretch/>
        </p:blipFill>
        <p:spPr>
          <a:xfrm>
            <a:off x="-4875" y="1035469"/>
            <a:ext cx="967404" cy="667969"/>
          </a:xfrm>
          <a:prstGeom prst="rect">
            <a:avLst/>
          </a:prstGeom>
        </p:spPr>
      </p:pic>
      <p:sp>
        <p:nvSpPr>
          <p:cNvPr id="18" name="Шестиугольник 17"/>
          <p:cNvSpPr/>
          <p:nvPr/>
        </p:nvSpPr>
        <p:spPr>
          <a:xfrm rot="16200000">
            <a:off x="-966043" y="962328"/>
            <a:ext cx="925057" cy="885374"/>
          </a:xfrm>
          <a:prstGeom prst="hexagon">
            <a:avLst/>
          </a:prstGeom>
          <a:solidFill>
            <a:srgbClr val="FDF6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Шестиугольник 18"/>
          <p:cNvSpPr/>
          <p:nvPr/>
        </p:nvSpPr>
        <p:spPr>
          <a:xfrm rot="16200000">
            <a:off x="-503521" y="1699950"/>
            <a:ext cx="925057" cy="885374"/>
          </a:xfrm>
          <a:prstGeom prst="hexagon">
            <a:avLst/>
          </a:prstGeom>
          <a:solidFill>
            <a:srgbClr val="FDF6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Шестиугольник 19"/>
          <p:cNvSpPr/>
          <p:nvPr/>
        </p:nvSpPr>
        <p:spPr>
          <a:xfrm rot="16200000">
            <a:off x="421526" y="1699950"/>
            <a:ext cx="925057" cy="885374"/>
          </a:xfrm>
          <a:prstGeom prst="hexagon">
            <a:avLst/>
          </a:prstGeom>
          <a:solidFill>
            <a:srgbClr val="EAC4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Шестиугольник 20"/>
          <p:cNvSpPr/>
          <p:nvPr/>
        </p:nvSpPr>
        <p:spPr>
          <a:xfrm rot="16200000">
            <a:off x="-44496" y="2437572"/>
            <a:ext cx="925057" cy="885374"/>
          </a:xfrm>
          <a:prstGeom prst="hexagon">
            <a:avLst/>
          </a:prstGeom>
          <a:solidFill>
            <a:srgbClr val="FDF6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Шестиугольник 21"/>
          <p:cNvSpPr/>
          <p:nvPr/>
        </p:nvSpPr>
        <p:spPr>
          <a:xfrm rot="16200000">
            <a:off x="1362853" y="1699950"/>
            <a:ext cx="925057" cy="885374"/>
          </a:xfrm>
          <a:prstGeom prst="hexagon">
            <a:avLst/>
          </a:prstGeom>
          <a:solidFill>
            <a:srgbClr val="FDF6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Шестиугольник 22"/>
          <p:cNvSpPr/>
          <p:nvPr/>
        </p:nvSpPr>
        <p:spPr>
          <a:xfrm rot="16200000">
            <a:off x="-957846" y="2437572"/>
            <a:ext cx="925057" cy="885374"/>
          </a:xfrm>
          <a:prstGeom prst="hexagon">
            <a:avLst/>
          </a:prstGeom>
          <a:solidFill>
            <a:srgbClr val="FDF6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Шестиугольник 23"/>
          <p:cNvSpPr/>
          <p:nvPr/>
        </p:nvSpPr>
        <p:spPr>
          <a:xfrm rot="16200000">
            <a:off x="888730" y="956876"/>
            <a:ext cx="925057" cy="885374"/>
          </a:xfrm>
          <a:prstGeom prst="hexagon">
            <a:avLst/>
          </a:prstGeom>
          <a:solidFill>
            <a:srgbClr val="3E3E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endParaRPr lang="ru-RU" b="1" dirty="0"/>
          </a:p>
        </p:txBody>
      </p:sp>
      <p:sp>
        <p:nvSpPr>
          <p:cNvPr id="25" name="Шестиугольник 24"/>
          <p:cNvSpPr/>
          <p:nvPr/>
        </p:nvSpPr>
        <p:spPr>
          <a:xfrm rot="16200000">
            <a:off x="888729" y="956876"/>
            <a:ext cx="925057" cy="885374"/>
          </a:xfrm>
          <a:prstGeom prst="hexagon">
            <a:avLst/>
          </a:prstGeom>
          <a:solidFill>
            <a:srgbClr val="3E3E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sz="2400" b="1" dirty="0" smtClean="0"/>
              <a:t>9,6</a:t>
            </a:r>
          </a:p>
          <a:p>
            <a:pPr algn="ctr"/>
            <a:r>
              <a:rPr lang="ru-RU" sz="1100" b="1" dirty="0" smtClean="0"/>
              <a:t>млн т</a:t>
            </a:r>
            <a:endParaRPr lang="ru-RU" sz="1100" b="1" dirty="0"/>
          </a:p>
        </p:txBody>
      </p:sp>
      <p:sp>
        <p:nvSpPr>
          <p:cNvPr id="26" name="Шестиугольник 25"/>
          <p:cNvSpPr/>
          <p:nvPr/>
        </p:nvSpPr>
        <p:spPr>
          <a:xfrm rot="16200000">
            <a:off x="1346573" y="1699949"/>
            <a:ext cx="925057" cy="885374"/>
          </a:xfrm>
          <a:prstGeom prst="hexagon">
            <a:avLst/>
          </a:prstGeom>
          <a:solidFill>
            <a:srgbClr val="FDF6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sz="2400" b="1" dirty="0" smtClean="0">
                <a:solidFill>
                  <a:srgbClr val="3E3E3E"/>
                </a:solidFill>
              </a:rPr>
              <a:t>11</a:t>
            </a:r>
            <a:endParaRPr lang="ru-RU" sz="2400" b="1" dirty="0">
              <a:solidFill>
                <a:srgbClr val="3E3E3E"/>
              </a:solidFill>
            </a:endParaRPr>
          </a:p>
        </p:txBody>
      </p:sp>
      <p:sp>
        <p:nvSpPr>
          <p:cNvPr id="27" name="Шестиугольник 26"/>
          <p:cNvSpPr/>
          <p:nvPr/>
        </p:nvSpPr>
        <p:spPr>
          <a:xfrm rot="16200000">
            <a:off x="-59879" y="2456452"/>
            <a:ext cx="962818" cy="885374"/>
          </a:xfrm>
          <a:prstGeom prst="hexagon">
            <a:avLst/>
          </a:prstGeom>
          <a:solidFill>
            <a:srgbClr val="FDF6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sz="2200" b="1" dirty="0">
                <a:solidFill>
                  <a:srgbClr val="3E3E3E"/>
                </a:solidFill>
              </a:rPr>
              <a:t>337 </a:t>
            </a:r>
            <a:r>
              <a:rPr lang="ru-RU" sz="1100" b="1" dirty="0">
                <a:solidFill>
                  <a:srgbClr val="3E3E3E"/>
                </a:solidFill>
              </a:rPr>
              <a:t>млн т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821258" y="1030309"/>
            <a:ext cx="16591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нефти добыто </a:t>
            </a:r>
          </a:p>
          <a:p>
            <a:r>
              <a:rPr lang="ru-RU" b="1" dirty="0"/>
              <a:t>в 2017 </a:t>
            </a:r>
            <a:r>
              <a:rPr lang="ru-RU" b="1" dirty="0" smtClean="0"/>
              <a:t>году</a:t>
            </a:r>
            <a:endParaRPr lang="ru-RU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2268069" y="1771399"/>
            <a:ext cx="18705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месторождений </a:t>
            </a:r>
          </a:p>
          <a:p>
            <a:r>
              <a:rPr lang="ru-RU" b="1" dirty="0" smtClean="0"/>
              <a:t>в разработке </a:t>
            </a:r>
            <a:endParaRPr lang="ru-RU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884054" y="2549218"/>
            <a:ext cx="25030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текущие извлекаемые </a:t>
            </a:r>
          </a:p>
          <a:p>
            <a:r>
              <a:rPr lang="ru-RU" b="1" dirty="0"/>
              <a:t>запасы нефти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222704" y="1003197"/>
            <a:ext cx="3053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Технологические инновации</a:t>
            </a:r>
            <a:endParaRPr lang="ru-RU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5008718" y="1418775"/>
            <a:ext cx="3921651" cy="5410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b="1" dirty="0" smtClean="0"/>
              <a:t>Бурение </a:t>
            </a:r>
            <a:r>
              <a:rPr lang="ru-RU" b="1" dirty="0" err="1" smtClean="0"/>
              <a:t>суперкустов</a:t>
            </a:r>
            <a:r>
              <a:rPr lang="ru-RU" b="1" dirty="0" smtClean="0"/>
              <a:t>,</a:t>
            </a:r>
          </a:p>
          <a:p>
            <a:pPr>
              <a:lnSpc>
                <a:spcPct val="80000"/>
              </a:lnSpc>
            </a:pPr>
            <a:r>
              <a:rPr lang="ru-RU" b="1" dirty="0" smtClean="0"/>
              <a:t>состоящих в среднем из 48 скважин </a:t>
            </a:r>
            <a:endParaRPr lang="ru-RU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5008718" y="1976732"/>
            <a:ext cx="2731389" cy="5410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b="1" dirty="0" smtClean="0"/>
              <a:t>Открытие газотурбинных</a:t>
            </a:r>
          </a:p>
          <a:p>
            <a:pPr>
              <a:lnSpc>
                <a:spcPct val="80000"/>
              </a:lnSpc>
            </a:pPr>
            <a:r>
              <a:rPr lang="ru-RU" b="1" dirty="0" smtClean="0"/>
              <a:t>электростанций</a:t>
            </a:r>
            <a:endParaRPr lang="ru-RU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5008718" y="2544726"/>
            <a:ext cx="3533468" cy="5410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b="1" dirty="0" smtClean="0"/>
              <a:t>Утилизация буровых </a:t>
            </a:r>
          </a:p>
          <a:p>
            <a:pPr>
              <a:lnSpc>
                <a:spcPct val="80000"/>
              </a:lnSpc>
            </a:pPr>
            <a:r>
              <a:rPr lang="ru-RU" b="1" dirty="0" smtClean="0"/>
              <a:t>отходов путём их закачки в пласт</a:t>
            </a:r>
            <a:endParaRPr lang="ru-RU" b="1" dirty="0"/>
          </a:p>
        </p:txBody>
      </p:sp>
      <p:sp>
        <p:nvSpPr>
          <p:cNvPr id="36" name="Шестиугольник 35"/>
          <p:cNvSpPr/>
          <p:nvPr/>
        </p:nvSpPr>
        <p:spPr>
          <a:xfrm rot="16200000">
            <a:off x="4566685" y="1513620"/>
            <a:ext cx="331685" cy="317457"/>
          </a:xfrm>
          <a:prstGeom prst="hexagon">
            <a:avLst/>
          </a:prstGeom>
          <a:noFill/>
          <a:ln>
            <a:solidFill>
              <a:srgbClr val="3E3E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endParaRPr lang="ru-RU" sz="1600" b="1" dirty="0"/>
          </a:p>
        </p:txBody>
      </p:sp>
      <p:sp>
        <p:nvSpPr>
          <p:cNvPr id="37" name="Шестиугольник 36"/>
          <p:cNvSpPr/>
          <p:nvPr/>
        </p:nvSpPr>
        <p:spPr>
          <a:xfrm rot="16200000">
            <a:off x="4566684" y="2108003"/>
            <a:ext cx="331685" cy="317457"/>
          </a:xfrm>
          <a:prstGeom prst="hexagon">
            <a:avLst/>
          </a:prstGeom>
          <a:noFill/>
          <a:ln>
            <a:solidFill>
              <a:srgbClr val="EAC4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endParaRPr lang="ru-RU" sz="1600" b="1" dirty="0"/>
          </a:p>
        </p:txBody>
      </p:sp>
      <p:sp>
        <p:nvSpPr>
          <p:cNvPr id="38" name="Шестиугольник 37"/>
          <p:cNvSpPr/>
          <p:nvPr/>
        </p:nvSpPr>
        <p:spPr>
          <a:xfrm rot="16200000">
            <a:off x="4566684" y="2652071"/>
            <a:ext cx="331685" cy="317457"/>
          </a:xfrm>
          <a:prstGeom prst="hexagon">
            <a:avLst/>
          </a:prstGeom>
          <a:noFill/>
          <a:ln>
            <a:solidFill>
              <a:srgbClr val="FDF6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endParaRPr lang="ru-RU" sz="1600" b="1" dirty="0"/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931" y="3611339"/>
            <a:ext cx="4343400" cy="3092667"/>
          </a:xfrm>
          <a:prstGeom prst="rect">
            <a:avLst/>
          </a:prstGeom>
        </p:spPr>
      </p:pic>
      <p:sp>
        <p:nvSpPr>
          <p:cNvPr id="48" name="Шестиугольник 47"/>
          <p:cNvSpPr/>
          <p:nvPr/>
        </p:nvSpPr>
        <p:spPr>
          <a:xfrm rot="16200000">
            <a:off x="920635" y="2130899"/>
            <a:ext cx="331685" cy="317457"/>
          </a:xfrm>
          <a:prstGeom prst="hexagon">
            <a:avLst/>
          </a:prstGeom>
          <a:solidFill>
            <a:srgbClr val="EAC4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endParaRPr lang="ru-RU" sz="1600" b="1" dirty="0"/>
          </a:p>
        </p:txBody>
      </p:sp>
      <p:pic>
        <p:nvPicPr>
          <p:cNvPr id="50" name="Рисунок 4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1" y="641271"/>
            <a:ext cx="9157952" cy="6218924"/>
          </a:xfrm>
          <a:prstGeom prst="rect">
            <a:avLst/>
          </a:prstGeom>
        </p:spPr>
      </p:pic>
      <p:sp>
        <p:nvSpPr>
          <p:cNvPr id="51" name="TextBox 50"/>
          <p:cNvSpPr txBox="1"/>
          <p:nvPr/>
        </p:nvSpPr>
        <p:spPr>
          <a:xfrm>
            <a:off x="3203357" y="6407625"/>
            <a:ext cx="3280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err="1" smtClean="0">
                <a:solidFill>
                  <a:schemeClr val="bg1"/>
                </a:solidFill>
              </a:rPr>
              <a:t>Усть-Тегусское</a:t>
            </a:r>
            <a:r>
              <a:rPr lang="ru-RU" b="1" dirty="0" smtClean="0">
                <a:solidFill>
                  <a:schemeClr val="bg1"/>
                </a:solidFill>
              </a:rPr>
              <a:t> месторождение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-38100" y="-12900"/>
            <a:ext cx="9191177" cy="654171"/>
          </a:xfrm>
          <a:prstGeom prst="rect">
            <a:avLst/>
          </a:prstGeom>
          <a:solidFill>
            <a:srgbClr val="EAC4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>
                <a:solidFill>
                  <a:schemeClr val="bg1"/>
                </a:solidFill>
              </a:rPr>
              <a:t>Уватский</a:t>
            </a:r>
            <a:r>
              <a:rPr lang="ru-RU" sz="3600" b="1" dirty="0">
                <a:solidFill>
                  <a:schemeClr val="bg1"/>
                </a:solidFill>
              </a:rPr>
              <a:t> промышленный узел</a:t>
            </a:r>
          </a:p>
        </p:txBody>
      </p:sp>
    </p:spTree>
    <p:extLst>
      <p:ext uri="{BB962C8B-B14F-4D97-AF65-F5344CB8AC3E}">
        <p14:creationId xmlns:p14="http://schemas.microsoft.com/office/powerpoint/2010/main" val="2011505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5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4.44444E-6 L 0.24271 0.205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35" y="10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95959"/>
                                      </p:to>
                                    </p:animClr>
                                    <p:set>
                                      <p:cBhvr>
                                        <p:cTn id="4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AC401"/>
                                      </p:to>
                                    </p:animClr>
                                    <p:set>
                                      <p:cBhvr>
                                        <p:cTn id="5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DF69D"/>
                                      </p:to>
                                    </p:animClr>
                                    <p:set>
                                      <p:cBhvr>
                                        <p:cTn id="6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28" grpId="0"/>
      <p:bldP spid="29" grpId="0"/>
      <p:bldP spid="30" grpId="0"/>
      <p:bldP spid="33" grpId="0"/>
      <p:bldP spid="34" grpId="0"/>
      <p:bldP spid="35" grpId="0"/>
      <p:bldP spid="51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13926</TotalTime>
  <Words>3363</Words>
  <Application>Microsoft Office PowerPoint</Application>
  <PresentationFormat>Экран (4:3)</PresentationFormat>
  <Paragraphs>538</Paragraphs>
  <Slides>33</Slides>
  <Notes>33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42" baseType="lpstr">
      <vt:lpstr>Arial</vt:lpstr>
      <vt:lpstr>Arial Narrow</vt:lpstr>
      <vt:lpstr>Calibri</vt:lpstr>
      <vt:lpstr>Calibri Light</vt:lpstr>
      <vt:lpstr>Cambria</vt:lpstr>
      <vt:lpstr>DejaVu Sans Condensed</vt:lpstr>
      <vt:lpstr>Noto Serif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Полякова Яна Олеговна</dc:creator>
  <cp:lastModifiedBy>Админ</cp:lastModifiedBy>
  <cp:revision>838</cp:revision>
  <cp:lastPrinted>2018-09-10T10:27:03Z</cp:lastPrinted>
  <dcterms:created xsi:type="dcterms:W3CDTF">2018-03-02T04:39:11Z</dcterms:created>
  <dcterms:modified xsi:type="dcterms:W3CDTF">2018-11-23T10:24:00Z</dcterms:modified>
</cp:coreProperties>
</file>