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742113" cy="9875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00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85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89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8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252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2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19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86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0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93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46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5B61F-4584-47FD-8805-3C9BFD64C2C9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42386-DE72-4917-9434-AA3633746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79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lture.ru/s/shchelkunchik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byroomblog.ru/wp/luchshie-illyustratory-skazki-shhelkunchi.html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96149"/>
            <a:ext cx="12192000" cy="1325563"/>
          </a:xfrm>
        </p:spPr>
        <p:txBody>
          <a:bodyPr>
            <a:noAutofit/>
          </a:bodyPr>
          <a:lstStyle/>
          <a:p>
            <a:pPr algn="ctr">
              <a:lnSpc>
                <a:spcPts val="9000"/>
              </a:lnSpc>
              <a:spcAft>
                <a:spcPts val="800"/>
              </a:spcAft>
            </a:pPr>
            <a:r>
              <a:rPr lang="ru-RU" sz="8000" b="1" dirty="0">
                <a:latin typeface="Calligraph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Общешкольный  тематический проект</a:t>
            </a:r>
            <a:br>
              <a:rPr lang="ru-RU" sz="8000" b="1" dirty="0">
                <a:latin typeface="Calligraph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8000" b="1" dirty="0">
                <a:latin typeface="Calligraph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«Рождество волшебных слов»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45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222530"/>
              </p:ext>
            </p:extLst>
          </p:nvPr>
        </p:nvGraphicFramePr>
        <p:xfrm>
          <a:off x="177800" y="1190466"/>
          <a:ext cx="11620501" cy="5032534"/>
        </p:xfrm>
        <a:graphic>
          <a:graphicData uri="http://schemas.openxmlformats.org/drawingml/2006/table">
            <a:tbl>
              <a:tblPr firstRow="1" firstCol="1" bandRow="1"/>
              <a:tblGrid>
                <a:gridCol w="2425700">
                  <a:extLst>
                    <a:ext uri="{9D8B030D-6E8A-4147-A177-3AD203B41FA5}">
                      <a16:colId xmlns:a16="http://schemas.microsoft.com/office/drawing/2014/main" val="3655684847"/>
                    </a:ext>
                  </a:extLst>
                </a:gridCol>
                <a:gridCol w="9194801">
                  <a:extLst>
                    <a:ext uri="{9D8B030D-6E8A-4147-A177-3AD203B41FA5}">
                      <a16:colId xmlns:a16="http://schemas.microsoft.com/office/drawing/2014/main" val="3119725667"/>
                    </a:ext>
                  </a:extLst>
                </a:gridCol>
              </a:tblGrid>
              <a:tr h="125813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образовательного маршрута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чем секрет новогоднего чуда?»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147859"/>
                  </a:ext>
                </a:extLst>
              </a:tr>
              <a:tr h="167751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условий для культурного просвещения обучающихся, повышения их культурного уровня, мотивации к освоению ценностей отечественной культуры на основе изучения литературных, музыкальных произведений, произведений живописи, театрального и киноискусства, посвященных Новому году и Рождеству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535961"/>
                  </a:ext>
                </a:extLst>
              </a:tr>
              <a:tr h="209688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Задачи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развитие понятия жанра рождественского рассказа: особенности сюжета, композиции, образов героев, идеи произведения;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совместный просмотр и обсуждение мультипликационных, художественных фильмов, театральных постановок по мотивам рождественских рассказов;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и проведение новогоднего праздника.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89737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7800" y="282321"/>
            <a:ext cx="6096000" cy="7259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0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7-8 классы</a:t>
            </a:r>
            <a:endParaRPr lang="ru-RU" sz="2000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0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реализации: декабрь 2022 г.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20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459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036660"/>
              </p:ext>
            </p:extLst>
          </p:nvPr>
        </p:nvGraphicFramePr>
        <p:xfrm>
          <a:off x="88901" y="139700"/>
          <a:ext cx="12103099" cy="6667500"/>
        </p:xfrm>
        <a:graphic>
          <a:graphicData uri="http://schemas.openxmlformats.org/drawingml/2006/table">
            <a:tbl>
              <a:tblPr firstRow="1" firstCol="1" bandRow="1"/>
              <a:tblGrid>
                <a:gridCol w="1422399">
                  <a:extLst>
                    <a:ext uri="{9D8B030D-6E8A-4147-A177-3AD203B41FA5}">
                      <a16:colId xmlns:a16="http://schemas.microsoft.com/office/drawing/2014/main" val="2632407271"/>
                    </a:ext>
                  </a:extLst>
                </a:gridCol>
                <a:gridCol w="6680200">
                  <a:extLst>
                    <a:ext uri="{9D8B030D-6E8A-4147-A177-3AD203B41FA5}">
                      <a16:colId xmlns:a16="http://schemas.microsoft.com/office/drawing/2014/main" val="19526787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25435612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729557058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925897"/>
                    </a:ext>
                  </a:extLst>
                </a:gridCol>
              </a:tblGrid>
              <a:tr h="787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образовательного маршрута</a:t>
                      </a:r>
                    </a:p>
                  </a:txBody>
                  <a:tcPr marL="45160" marR="45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чем секрет новогоднего чуда?»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60" marR="45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</a:t>
                      </a:r>
                    </a:p>
                  </a:txBody>
                  <a:tcPr marL="45160" marR="45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</a:p>
                  </a:txBody>
                  <a:tcPr marL="45160" marR="45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Ответственные </a:t>
                      </a:r>
                    </a:p>
                  </a:txBody>
                  <a:tcPr marL="45160" marR="45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922311"/>
                  </a:ext>
                </a:extLst>
              </a:tr>
              <a:tr h="41629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 образовательного маршрута</a:t>
                      </a:r>
                    </a:p>
                  </a:txBody>
                  <a:tcPr marL="45160" marR="45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Традиционная «Книжная ярмарка»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Ученикам 7-х и 8-х классов  предлагаются разноплановые по тональности произведения новогодней и рождественской тематики. Но есть то, что объединяет эти произведения – это рассказы для ума и сердца, прочитав которые ученики сделают важные открытия.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идеи: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уроки детства – удачи и неудачи, триумфы и разочарования – запоминаются на всю жизнь. Связь родителей и детей нерушима: ее не заменят ни великие открытия, ни блестящая карьера. Необходимо относиться с добротой, любовью и милосердием ко всем: родным и близким людям, ко всем, кто нуждается в помощи и заботе. У человека должно быть чуткое сердце, только оно зорко.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Л. Андреев «Ангелочек»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Лесков «Неразменный рубль»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Е. Санин «Березовая елка»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О.Генри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«Дары волхвов»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 М. Достоевский «Мальчик у Христа не елке».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П. Чехов «Елка».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И. Куприн «Чудесный доктор».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</a:t>
                      </a: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Засодимский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«В метель и вьюгу».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Телешов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«Елка </a:t>
                      </a: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Митрича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 Шмелев «Рождество».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(другие литературные произведения рождественской и новогодней тематики)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Домашнее чтение предложенных произведений.</a:t>
                      </a:r>
                    </a:p>
                    <a:p>
                      <a:pPr algn="just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Обсуждение и анализ прочитанных произведений в классе классным руководителем совместно с учителем литературы, работающем в данном классе. Данный этап может включать знакомство со спецификой жанра (сказка, рассказ, сказочная повесть, сказ), историческим и литературным контекстом,  биографией автора, историей создания; характеристику героев произведения.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-Презентация литературного произведения (в любом формате)</a:t>
                      </a:r>
                    </a:p>
                  </a:txBody>
                  <a:tcPr marL="45160" marR="45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19.12.22.- 23.12.22</a:t>
                      </a:r>
                    </a:p>
                  </a:txBody>
                  <a:tcPr marL="45160" marR="45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родители, классные руководители,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педагоги-предметники</a:t>
                      </a:r>
                    </a:p>
                  </a:txBody>
                  <a:tcPr marL="45160" marR="45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</a:p>
                  </a:txBody>
                  <a:tcPr marL="45160" marR="45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798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444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093212"/>
              </p:ext>
            </p:extLst>
          </p:nvPr>
        </p:nvGraphicFramePr>
        <p:xfrm>
          <a:off x="230062" y="438340"/>
          <a:ext cx="11843570" cy="6407150"/>
        </p:xfrm>
        <a:graphic>
          <a:graphicData uri="http://schemas.openxmlformats.org/drawingml/2006/table">
            <a:tbl>
              <a:tblPr firstRow="1" firstCol="1" bandRow="1"/>
              <a:tblGrid>
                <a:gridCol w="1331733">
                  <a:extLst>
                    <a:ext uri="{9D8B030D-6E8A-4147-A177-3AD203B41FA5}">
                      <a16:colId xmlns:a16="http://schemas.microsoft.com/office/drawing/2014/main" val="1253582830"/>
                    </a:ext>
                  </a:extLst>
                </a:gridCol>
                <a:gridCol w="6463619">
                  <a:extLst>
                    <a:ext uri="{9D8B030D-6E8A-4147-A177-3AD203B41FA5}">
                      <a16:colId xmlns:a16="http://schemas.microsoft.com/office/drawing/2014/main" val="3895383924"/>
                    </a:ext>
                  </a:extLst>
                </a:gridCol>
                <a:gridCol w="1139602">
                  <a:extLst>
                    <a:ext uri="{9D8B030D-6E8A-4147-A177-3AD203B41FA5}">
                      <a16:colId xmlns:a16="http://schemas.microsoft.com/office/drawing/2014/main" val="3858242521"/>
                    </a:ext>
                  </a:extLst>
                </a:gridCol>
                <a:gridCol w="1150836">
                  <a:extLst>
                    <a:ext uri="{9D8B030D-6E8A-4147-A177-3AD203B41FA5}">
                      <a16:colId xmlns:a16="http://schemas.microsoft.com/office/drawing/2014/main" val="2266005955"/>
                    </a:ext>
                  </a:extLst>
                </a:gridCol>
                <a:gridCol w="1757780">
                  <a:extLst>
                    <a:ext uri="{9D8B030D-6E8A-4147-A177-3AD203B41FA5}">
                      <a16:colId xmlns:a16="http://schemas.microsoft.com/office/drawing/2014/main" val="471697870"/>
                    </a:ext>
                  </a:extLst>
                </a:gridCol>
              </a:tblGrid>
              <a:tr h="8506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образовательного маршрута</a:t>
                      </a: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чем секрет новогоднего чуда?»</a:t>
                      </a: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</a:t>
                      </a: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  <a:endParaRPr lang="ru-RU" sz="16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</a:t>
                      </a:r>
                      <a:r>
                        <a:rPr lang="en-US" sz="1600" b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1" dirty="0" err="1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ные</a:t>
                      </a:r>
                      <a:r>
                        <a:rPr lang="ru-RU" sz="1600" b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838069"/>
                  </a:ext>
                </a:extLst>
              </a:tr>
              <a:tr h="1321880">
                <a:tc rowSpan="2">
                  <a:txBody>
                    <a:bodyPr/>
                    <a:lstStyle/>
                    <a:p>
                      <a:pPr algn="ctr"/>
                      <a:endParaRPr lang="ru-RU" sz="16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2.Кинозал «Кино-литературный  старт – «Имбирный пряник» 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-Совместный просмотр и обсуждение мультипликационных, художественных фильмов, спектаклей, созданных по мотивам произведений новогодней и рождественской тематики</a:t>
                      </a:r>
                    </a:p>
                  </a:txBody>
                  <a:tcPr marL="66926" marR="66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19.12.22.- 23.12.22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5160" marR="45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родители, классные руководители,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педагоги-предметники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5160" marR="45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60" marR="45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224973"/>
                  </a:ext>
                </a:extLst>
              </a:tr>
              <a:tr h="2387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3.Классный новогодний праздник  </a:t>
                      </a:r>
                      <a:r>
                        <a:rPr lang="en-US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SVOP</a:t>
                      </a: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-вечеринка «Елочный базар»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-Обмен елочными игрушками собственного изготовления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(Установите в классном кабинете «пустую» елку, пусть дети-участники праздника принесут елочную игрушку и украсят ей елку, а потом обменяются понравившимися игрушками);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-настольные игры;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-новогодние поздравления;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-фотографирование.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67846627"/>
                  </a:ext>
                </a:extLst>
              </a:tr>
              <a:tr h="14351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Итоговый продукт</a:t>
                      </a: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Коллективный новогодний праздник «Новогодняя карусель»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театрализованное представление популярной песни </a:t>
                      </a:r>
                    </a:p>
                  </a:txBody>
                  <a:tcPr marL="66926" marR="66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926" marR="669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622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382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100" y="333328"/>
            <a:ext cx="6096000" cy="7293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0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9-11 классы</a:t>
            </a:r>
            <a:endParaRPr lang="ru-RU" sz="2000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0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реализации: декабрь 2022 г.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20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545132"/>
              </p:ext>
            </p:extLst>
          </p:nvPr>
        </p:nvGraphicFramePr>
        <p:xfrm>
          <a:off x="292100" y="1228566"/>
          <a:ext cx="11383963" cy="5350035"/>
        </p:xfrm>
        <a:graphic>
          <a:graphicData uri="http://schemas.openxmlformats.org/drawingml/2006/table">
            <a:tbl>
              <a:tblPr firstRow="1" firstCol="1" bandRow="1"/>
              <a:tblGrid>
                <a:gridCol w="2616200">
                  <a:extLst>
                    <a:ext uri="{9D8B030D-6E8A-4147-A177-3AD203B41FA5}">
                      <a16:colId xmlns:a16="http://schemas.microsoft.com/office/drawing/2014/main" val="2395923336"/>
                    </a:ext>
                  </a:extLst>
                </a:gridCol>
                <a:gridCol w="8767763">
                  <a:extLst>
                    <a:ext uri="{9D8B030D-6E8A-4147-A177-3AD203B41FA5}">
                      <a16:colId xmlns:a16="http://schemas.microsoft.com/office/drawing/2014/main" val="3450586597"/>
                    </a:ext>
                  </a:extLst>
                </a:gridCol>
              </a:tblGrid>
              <a:tr h="14729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образовательного маршрута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чем секрет новогоднего чуда?»</a:t>
                      </a:r>
                      <a:endParaRPr lang="ru-RU" sz="20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635968"/>
                  </a:ext>
                </a:extLst>
              </a:tr>
              <a:tr h="17175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условий для культурного просвещения обучающихся, повышения их культурного уровня, мотивации к освоению ценностей отечественной культуры на основе изучения литературных, музыкальных произведений, произведений живописи, театрального и киноискусства, посвященных Новому году и Рождеству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467377"/>
                  </a:ext>
                </a:extLst>
              </a:tr>
              <a:tr h="2159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Задачи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развитие понятия жанра рождественского рассказа: особенности сюжета, композиции, образов героев, идеи произведения;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совместный просмотр и обсуждение мультипликационных, художественных фильмов, театральных постановок по мотивам рождественских рассказов;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организация и проведение новогоднего праздника.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884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130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96324"/>
              </p:ext>
            </p:extLst>
          </p:nvPr>
        </p:nvGraphicFramePr>
        <p:xfrm>
          <a:off x="165102" y="190500"/>
          <a:ext cx="11798299" cy="6611620"/>
        </p:xfrm>
        <a:graphic>
          <a:graphicData uri="http://schemas.openxmlformats.org/drawingml/2006/table">
            <a:tbl>
              <a:tblPr firstRow="1" firstCol="1" bandRow="1"/>
              <a:tblGrid>
                <a:gridCol w="1409698">
                  <a:extLst>
                    <a:ext uri="{9D8B030D-6E8A-4147-A177-3AD203B41FA5}">
                      <a16:colId xmlns:a16="http://schemas.microsoft.com/office/drawing/2014/main" val="1229538553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1403777060"/>
                    </a:ext>
                  </a:extLst>
                </a:gridCol>
                <a:gridCol w="1106256">
                  <a:extLst>
                    <a:ext uri="{9D8B030D-6E8A-4147-A177-3AD203B41FA5}">
                      <a16:colId xmlns:a16="http://schemas.microsoft.com/office/drawing/2014/main" val="1370204861"/>
                    </a:ext>
                  </a:extLst>
                </a:gridCol>
                <a:gridCol w="1624244">
                  <a:extLst>
                    <a:ext uri="{9D8B030D-6E8A-4147-A177-3AD203B41FA5}">
                      <a16:colId xmlns:a16="http://schemas.microsoft.com/office/drawing/2014/main" val="2362357818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3429209003"/>
                    </a:ext>
                  </a:extLst>
                </a:gridCol>
              </a:tblGrid>
              <a:tr h="7386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образовательного маршрута</a:t>
                      </a:r>
                    </a:p>
                  </a:txBody>
                  <a:tcPr marL="49519" marR="49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чем секрет новогоднего чуда?»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519" marR="49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Ответственные 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962632"/>
                  </a:ext>
                </a:extLst>
              </a:tr>
              <a:tr h="500175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 образовательного маршрута</a:t>
                      </a:r>
                    </a:p>
                  </a:txBody>
                  <a:tcPr marL="49519" marR="495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Традиционная «Книжная ярмарка»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Ученикам 9-х и 11-х классов  предлагаются разноплановые по тональности произведения новогодней и рождественской тематики. Но есть то, что объединяет эти произведения – это рассказы для ума и сердца, прочитав которые ученики сделают важные открытия.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идеи: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уроки детства – удачи и неудачи, триумфы и разочарования – запоминаются на всю жизнь. Связь родителей и детей нерушима: ее не заменят ни великие открытия, ни блестящая карьера. Необходимо относиться с добротой, любовью и милосердием ко всем: родным и близким людям, ко всем, кто нуждается в помощи и заботе. У человека должно быть чуткое 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сердце, только оно зорко.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Л. Андреев «Ангелочек»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Лесков «Неразменный рубль»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Е. Санин «Березовая елка»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О.Генри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«Дары волхвов»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 М. Достоевский «Мальчик у Христа не елке».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П. Чехов «Елка» и другие рождественские рассказы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И. Куприн «Чудесный доктор».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 </a:t>
                      </a: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Засодимский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«В метель и вьюгу».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М. </a:t>
                      </a: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Телешов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«Елка </a:t>
                      </a:r>
                      <a:r>
                        <a:rPr lang="ru-RU" sz="1600" b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Митрича</a:t>
                      </a: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 Шмелев «Рождество».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(другие литературные произведения рождественской и новогодней тематики)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Домашнее чтение предложенных произведений.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Обсуждение и анализ прочитанных произведений в классе классным руководителем совместно с учителем литературы, работающем в данном классе. Данный этап может включать знакомство со спецификой жанра (сказка, рассказ, сказочная повесть, сказ), историческим и литературным контекстом,  биографией автора, историей создания; характеристику героев произведения.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-Презентация литературного произведения (в любом формате)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19.12.22.- 23.12.22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родители, классные </a:t>
                      </a: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руководители, 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педагоги-предметники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7691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505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508108"/>
              </p:ext>
            </p:extLst>
          </p:nvPr>
        </p:nvGraphicFramePr>
        <p:xfrm>
          <a:off x="188108" y="202850"/>
          <a:ext cx="11760052" cy="6543300"/>
        </p:xfrm>
        <a:graphic>
          <a:graphicData uri="http://schemas.openxmlformats.org/drawingml/2006/table">
            <a:tbl>
              <a:tblPr firstRow="1" firstCol="1" bandRow="1"/>
              <a:tblGrid>
                <a:gridCol w="2372212">
                  <a:extLst>
                    <a:ext uri="{9D8B030D-6E8A-4147-A177-3AD203B41FA5}">
                      <a16:colId xmlns:a16="http://schemas.microsoft.com/office/drawing/2014/main" val="937635372"/>
                    </a:ext>
                  </a:extLst>
                </a:gridCol>
                <a:gridCol w="4998720">
                  <a:extLst>
                    <a:ext uri="{9D8B030D-6E8A-4147-A177-3AD203B41FA5}">
                      <a16:colId xmlns:a16="http://schemas.microsoft.com/office/drawing/2014/main" val="2442929707"/>
                    </a:ext>
                  </a:extLst>
                </a:gridCol>
                <a:gridCol w="1103376">
                  <a:extLst>
                    <a:ext uri="{9D8B030D-6E8A-4147-A177-3AD203B41FA5}">
                      <a16:colId xmlns:a16="http://schemas.microsoft.com/office/drawing/2014/main" val="2070379964"/>
                    </a:ext>
                  </a:extLst>
                </a:gridCol>
                <a:gridCol w="1639824">
                  <a:extLst>
                    <a:ext uri="{9D8B030D-6E8A-4147-A177-3AD203B41FA5}">
                      <a16:colId xmlns:a16="http://schemas.microsoft.com/office/drawing/2014/main" val="68946175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908190668"/>
                    </a:ext>
                  </a:extLst>
                </a:gridCol>
              </a:tblGrid>
              <a:tr h="86519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образовательного маршрута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чем секрет новогоднего чуда?»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Ответственные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2357469"/>
                  </a:ext>
                </a:extLst>
              </a:tr>
              <a:tr h="1730389">
                <a:tc rowSpan="2">
                  <a:txBody>
                    <a:bodyPr/>
                    <a:lstStyle/>
                    <a:p>
                      <a:pPr algn="ctr"/>
                      <a:endParaRPr lang="ru-RU" sz="1600" b="1" dirty="0"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2.Кинозал «Кино-литературный  старт – «Имбирный пряник» 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-Совместный просмотр и обсуждение художественных фильмов, спектаклей, созданных по мотивам произведений новогодней и рождественской тематики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19.12.22.- 23.12.22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родители, классные </a:t>
                      </a: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руководители, 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педагоги-предметники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86376165"/>
                  </a:ext>
                </a:extLst>
              </a:tr>
              <a:tr h="31723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3.Классный новогодний праздник  </a:t>
                      </a:r>
                      <a:r>
                        <a:rPr lang="en-US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SVOP</a:t>
                      </a: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-вечеринка «Елочный базар»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-Обмен елочными игрушками собственного изготовления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(Установите в классном кабинете «пустую» елку, пусть дети-участники праздника принесут елочную игрушку и украсят ей елку, а потом обменяются понравившимися игрушками);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-настольные игры;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-новогодние поздравления;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-фотографирование.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519" marR="49519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519" marR="49519" marT="0" marB="0"/>
                </a:tc>
                <a:extLst>
                  <a:ext uri="{0D108BD9-81ED-4DB2-BD59-A6C34878D82A}">
                    <a16:rowId xmlns:a16="http://schemas.microsoft.com/office/drawing/2014/main" val="726201127"/>
                  </a:ext>
                </a:extLst>
              </a:tr>
              <a:tr h="57679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Итоговый продукт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Новогодний мюзикл «Такая вот история…».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519" marR="495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519" marR="49519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519" marR="49519" marT="0" marB="0"/>
                </a:tc>
                <a:extLst>
                  <a:ext uri="{0D108BD9-81ED-4DB2-BD59-A6C34878D82A}">
                    <a16:rowId xmlns:a16="http://schemas.microsoft.com/office/drawing/2014/main" val="2218313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84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7278" y="117693"/>
            <a:ext cx="117729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/>
            <a:r>
              <a:rPr lang="ru-RU" sz="2000" b="1" dirty="0">
                <a:latin typeface="Bookman Old Style" panose="02050604050505020204" pitchFamily="18" charset="0"/>
              </a:rPr>
              <a:t>Цели: </a:t>
            </a:r>
            <a:endParaRPr lang="ru-RU" sz="2000" dirty="0">
              <a:latin typeface="Bookman Old Style" panose="02050604050505020204" pitchFamily="18" charset="0"/>
            </a:endParaRPr>
          </a:p>
          <a:p>
            <a:pPr indent="182563"/>
            <a:r>
              <a:rPr lang="ru-RU" b="1" dirty="0">
                <a:latin typeface="Bookman Old Style" panose="02050604050505020204" pitchFamily="18" charset="0"/>
              </a:rPr>
              <a:t>- </a:t>
            </a:r>
            <a:r>
              <a:rPr lang="ru-RU" dirty="0">
                <a:latin typeface="Bookman Old Style" panose="02050604050505020204" pitchFamily="18" charset="0"/>
              </a:rPr>
              <a:t>создание условий для культурного просвещения обучающихся, педагогов, родителей, повышения их культурного уровня, мотивации к освоению ценностей отечественной и мировой культуры через создание модели интегративного образовательного пространства на основе литературных, музыкальных произведений, произведений живописи, театрального и киноискусства, посвященных Новому году и Рождеству; </a:t>
            </a:r>
          </a:p>
          <a:p>
            <a:pPr indent="182563"/>
            <a:r>
              <a:rPr lang="ru-RU" dirty="0">
                <a:latin typeface="Bookman Old Style" panose="02050604050505020204" pitchFamily="18" charset="0"/>
              </a:rPr>
              <a:t>- формирование культуры праздника, семейных традиций празднования Нового года и Рождества.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indent="182563"/>
            <a:r>
              <a:rPr lang="ru-RU" b="1" dirty="0" smtClean="0">
                <a:latin typeface="Bookman Old Style" panose="02050604050505020204" pitchFamily="18" charset="0"/>
              </a:rPr>
              <a:t> 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indent="182563"/>
            <a:r>
              <a:rPr lang="ru-RU" sz="2000" b="1" dirty="0" smtClean="0">
                <a:latin typeface="Bookman Old Style" panose="02050604050505020204" pitchFamily="18" charset="0"/>
              </a:rPr>
              <a:t>Задачи</a:t>
            </a:r>
            <a:r>
              <a:rPr lang="ru-RU" sz="2000" b="1" dirty="0">
                <a:latin typeface="Bookman Old Style" panose="02050604050505020204" pitchFamily="18" charset="0"/>
              </a:rPr>
              <a:t>: 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i="1" dirty="0">
                <a:latin typeface="Bookman Old Style" panose="02050604050505020204" pitchFamily="18" charset="0"/>
              </a:rPr>
              <a:t>образовательная</a:t>
            </a:r>
            <a:r>
              <a:rPr lang="ru-RU" dirty="0">
                <a:latin typeface="Bookman Old Style" panose="02050604050505020204" pitchFamily="18" charset="0"/>
              </a:rPr>
              <a:t> – формирование у обучающихся представления о художественных произведениях (литературы, живописи, кино, театра) в процессе изучения в контексте мировой и отечественной культуры, принятие их как художественной ценности; формирование понятийного аппарата культурологической направленности; получение информации об истории и культуре родного края, страны, мира;  формирование мотивации обучающихся к изучению культурного наследия России, мирового культурного наследия; формирование умения отражать собственное мнение о произведении искусства.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i="1" dirty="0">
                <a:latin typeface="Bookman Old Style" panose="02050604050505020204" pitchFamily="18" charset="0"/>
              </a:rPr>
              <a:t>воспитательная</a:t>
            </a:r>
            <a:r>
              <a:rPr lang="ru-RU" dirty="0">
                <a:latin typeface="Bookman Old Style" panose="02050604050505020204" pitchFamily="18" charset="0"/>
              </a:rPr>
              <a:t> – воспитание эмоционально-ценностного отношения к произведениям культуры, уважения к культуре и истории своей страны и народа, других стран и народов; преобразование приобретённого социально-культурного опыта в личностные нравственные установки и ценностные ориентиры, развитие продуктивного </a:t>
            </a:r>
            <a:r>
              <a:rPr lang="ru-RU" dirty="0" err="1">
                <a:latin typeface="Bookman Old Style" panose="02050604050505020204" pitchFamily="18" charset="0"/>
              </a:rPr>
              <a:t>коммуницирования</a:t>
            </a:r>
            <a:r>
              <a:rPr lang="ru-RU" dirty="0">
                <a:latin typeface="Bookman Old Style" panose="02050604050505020204" pitchFamily="18" charset="0"/>
              </a:rPr>
              <a:t> в процессе коллективного творческого дела.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i="1" dirty="0">
                <a:latin typeface="Bookman Old Style" panose="02050604050505020204" pitchFamily="18" charset="0"/>
              </a:rPr>
              <a:t>развивающая </a:t>
            </a:r>
            <a:r>
              <a:rPr lang="ru-RU" dirty="0">
                <a:latin typeface="Bookman Old Style" panose="02050604050505020204" pitchFamily="18" charset="0"/>
              </a:rPr>
              <a:t>– развитие художественного вкуса,  творческого воображения, навыков коллективной и самостоятельной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05500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3092" y="372180"/>
            <a:ext cx="1183444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Календарь </a:t>
            </a:r>
            <a:r>
              <a:rPr lang="ru-RU" sz="20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обязательных  мероприятий в рамках реализации проекта «Рождество волшебных слов»,</a:t>
            </a:r>
            <a:endParaRPr lang="ru-RU" sz="2000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877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декабрь </a:t>
            </a:r>
            <a:r>
              <a:rPr lang="ru-RU" sz="20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</a:t>
            </a:r>
            <a:endParaRPr lang="en-US" sz="2000" b="1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8770" algn="ctr">
              <a:lnSpc>
                <a:spcPct val="115000"/>
              </a:lnSpc>
              <a:spcAft>
                <a:spcPts val="0"/>
              </a:spcAft>
            </a:pPr>
            <a:endParaRPr lang="ru-RU" sz="2000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1-11 классы: посещение экскурсий, театра, музейных мероприятий, организация мастер-классов (по установленному графику).</a:t>
            </a:r>
            <a:endParaRPr lang="ru-RU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1-11 классы: Рождественская «Книжная ярмарка».</a:t>
            </a:r>
            <a:endParaRPr lang="ru-RU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1-11 классы: Кинозал «Кино-литературный  старт – «Имбирный пряник» .</a:t>
            </a:r>
            <a:endParaRPr lang="ru-RU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5-8  классы: </a:t>
            </a:r>
            <a:r>
              <a:rPr lang="ru-RU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Классный новогодний праздник  </a:t>
            </a:r>
            <a:r>
              <a:rPr lang="en-US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SVOP</a:t>
            </a:r>
            <a:r>
              <a:rPr lang="ru-RU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-вечеринка «Елочный базар».</a:t>
            </a:r>
            <a:endParaRPr lang="ru-RU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5-8  классы: Коллективный новогодний праздник «Новогодняя карусель».</a:t>
            </a:r>
            <a:endParaRPr lang="ru-RU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9-11 классы: Новогодний мюзикл «Такая вот история…».</a:t>
            </a:r>
            <a:endParaRPr lang="ru-RU" dirty="0" smtClean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1-11 классы, работники школы: новогодняя благотворительная акция «Тепло родного дома» (изготовление поздравительных открыток своими руками, написание писем мобилизованным землякам, сбор сладких новогодних подарков)</a:t>
            </a:r>
            <a:endParaRPr lang="ru-RU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24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650130"/>
              </p:ext>
            </p:extLst>
          </p:nvPr>
        </p:nvGraphicFramePr>
        <p:xfrm>
          <a:off x="207264" y="902435"/>
          <a:ext cx="11660513" cy="5888863"/>
        </p:xfrm>
        <a:graphic>
          <a:graphicData uri="http://schemas.openxmlformats.org/drawingml/2006/table">
            <a:tbl>
              <a:tblPr firstRow="1" firstCol="1" bandRow="1"/>
              <a:tblGrid>
                <a:gridCol w="1392576">
                  <a:extLst>
                    <a:ext uri="{9D8B030D-6E8A-4147-A177-3AD203B41FA5}">
                      <a16:colId xmlns:a16="http://schemas.microsoft.com/office/drawing/2014/main" val="1384488972"/>
                    </a:ext>
                  </a:extLst>
                </a:gridCol>
                <a:gridCol w="10267937">
                  <a:extLst>
                    <a:ext uri="{9D8B030D-6E8A-4147-A177-3AD203B41FA5}">
                      <a16:colId xmlns:a16="http://schemas.microsoft.com/office/drawing/2014/main" val="3875417993"/>
                    </a:ext>
                  </a:extLst>
                </a:gridCol>
              </a:tblGrid>
              <a:tr h="93586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проекта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«Щелкунчик: путешествие во времени»</a:t>
                      </a:r>
                      <a:endParaRPr lang="ru-RU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(«Открывая книгу – открываешь мир»)</a:t>
                      </a:r>
                      <a:endParaRPr lang="ru-RU" sz="18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375521"/>
                  </a:ext>
                </a:extLst>
              </a:tr>
              <a:tr h="213390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условий для культурного просвещения обучающихся, повышения их культурного уровня, мотивации к освоению ценностей мировой и отечественной культуры на основе изучения литературных, музыкальных произведений, произведений живописи, театрального и киноискусства, созданных по мотивам сказки Эрнста Теодора Амадея Гофмана «Щелкунчик и Мышиный король» и посвященных Новому году и Рождеству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617257"/>
                  </a:ext>
                </a:extLst>
              </a:tr>
              <a:tr h="24895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Задачи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знакомство с литературной сказкой, ее жанровыми особенностями, героями; формирование ценностного отношения к героям, их поступкам, событиям;</a:t>
                      </a:r>
                    </a:p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знакомство с произведениями других видов искусства, созданных по мотивам сказки Эрнста Теодора Амадея Гофмана; восприятие сказки как источника вдохновения;</a:t>
                      </a:r>
                    </a:p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создание тематической интерактивной экспозиции по итогам реализации образовательного маршрута.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74061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7780"/>
            <a:ext cx="121920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Образовательный маршрут  для обучающихся 1-4 классов</a:t>
            </a:r>
            <a:endParaRPr kumimoji="0" lang="en-US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«Щелкунчик: путешествие во времени»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122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680281"/>
              </p:ext>
            </p:extLst>
          </p:nvPr>
        </p:nvGraphicFramePr>
        <p:xfrm>
          <a:off x="101600" y="152397"/>
          <a:ext cx="11785600" cy="6378395"/>
        </p:xfrm>
        <a:graphic>
          <a:graphicData uri="http://schemas.openxmlformats.org/drawingml/2006/table">
            <a:tbl>
              <a:tblPr firstRow="1" firstCol="1" bandRow="1"/>
              <a:tblGrid>
                <a:gridCol w="1574800">
                  <a:extLst>
                    <a:ext uri="{9D8B030D-6E8A-4147-A177-3AD203B41FA5}">
                      <a16:colId xmlns:a16="http://schemas.microsoft.com/office/drawing/2014/main" val="2875340914"/>
                    </a:ext>
                  </a:extLst>
                </a:gridCol>
                <a:gridCol w="6756400">
                  <a:extLst>
                    <a:ext uri="{9D8B030D-6E8A-4147-A177-3AD203B41FA5}">
                      <a16:colId xmlns:a16="http://schemas.microsoft.com/office/drawing/2014/main" val="2763505855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1184101853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3788165909"/>
                    </a:ext>
                  </a:extLst>
                </a:gridCol>
              </a:tblGrid>
              <a:tr h="39765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проекта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«Щелкунчик: путешествие во времени»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(«Открывая книгу – открываешь мир»)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004428"/>
                  </a:ext>
                </a:extLst>
              </a:tr>
              <a:tr h="566358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Подготови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тельный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Домашнее семейное чтение и обсуждение сказочной повести Эрнеста Теодора Амадея Гофмана «Щелкунчик и Мышиный король».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родители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4436482"/>
                  </a:ext>
                </a:extLst>
              </a:tr>
              <a:tr h="45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Семейный просмотр мультипликационного фильма «Щелкунчик» (Россия, 1973), «Щелкунчик и мышиный король» (Россия, 2004) 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родители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67252"/>
                  </a:ext>
                </a:extLst>
              </a:tr>
              <a:tr h="409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Посещение спектакля в Театре кукол  «Щелкунчик и Мышиный король»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400" dirty="0" err="1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en-US" sz="14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0295269"/>
                  </a:ext>
                </a:extLst>
              </a:tr>
              <a:tr h="755146">
                <a:tc row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Теоретический этап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Библиотечный урок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«Щелкунчик и Мышиный король»: автор, история создания сказочной повести».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кл.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Лихачева Е.А., учителя начальных классов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682460"/>
                  </a:ext>
                </a:extLst>
              </a:tr>
              <a:tr h="10240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Образовательное путешествие «Щелкунчик: путешествие во времени» на </a:t>
                      </a:r>
                      <a:r>
                        <a:rPr lang="ru-RU" sz="14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уроке литературного чтения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(анализ сказочной повести с использованием фрагментов мультфильма, кинофильма, спектаклей)</a:t>
                      </a: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классов, учителя-филологи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651479"/>
                  </a:ext>
                </a:extLst>
              </a:tr>
              <a:tr h="1457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«Щелкунчик» в искусстве России: (знакомство с балетом как видом искусства, историей создания балета «Щелкунчик и Мышиный король», просмотр фрагментов на </a:t>
                      </a:r>
                      <a:r>
                        <a:rPr lang="ru-RU" sz="14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уроке музыки)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знакомство с эскизами к костюмам, декорациям, исполнителями главных ролей на сайте «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Культура.РФ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») в рамках </a:t>
                      </a:r>
                      <a:r>
                        <a:rPr lang="ru-RU" sz="14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«Новогоднего кинопоказа» </a:t>
                      </a:r>
                      <a:r>
                        <a:rPr lang="ru-RU" sz="1400" u="sng" dirty="0">
                          <a:solidFill>
                            <a:srgbClr val="0563C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https://www.culture.ru/s/shchelkunchik/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4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классов, учитель музыки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308929"/>
                  </a:ext>
                </a:extLst>
              </a:tr>
              <a:tr h="7551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мастерского художника»: сказка Эрнеста Теодора Амадея Гофмана иллюстрирование фрагментов повести (на </a:t>
                      </a:r>
                      <a:r>
                        <a:rPr lang="ru-RU" sz="14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уроках изобразительного искусства)</a:t>
                      </a:r>
                      <a:endParaRPr lang="ru-RU" sz="14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49" marR="452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кл. 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классов, учитель ИЗО</a:t>
                      </a:r>
                    </a:p>
                  </a:txBody>
                  <a:tcPr marL="45249" marR="452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503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846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569125"/>
              </p:ext>
            </p:extLst>
          </p:nvPr>
        </p:nvGraphicFramePr>
        <p:xfrm>
          <a:off x="189027" y="555785"/>
          <a:ext cx="11746940" cy="5699716"/>
        </p:xfrm>
        <a:graphic>
          <a:graphicData uri="http://schemas.openxmlformats.org/drawingml/2006/table">
            <a:tbl>
              <a:tblPr firstRow="1" firstCol="1" bandRow="1"/>
              <a:tblGrid>
                <a:gridCol w="1956765">
                  <a:extLst>
                    <a:ext uri="{9D8B030D-6E8A-4147-A177-3AD203B41FA5}">
                      <a16:colId xmlns:a16="http://schemas.microsoft.com/office/drawing/2014/main" val="563224984"/>
                    </a:ext>
                  </a:extLst>
                </a:gridCol>
                <a:gridCol w="6742176">
                  <a:extLst>
                    <a:ext uri="{9D8B030D-6E8A-4147-A177-3AD203B41FA5}">
                      <a16:colId xmlns:a16="http://schemas.microsoft.com/office/drawing/2014/main" val="2812048119"/>
                    </a:ext>
                  </a:extLst>
                </a:gridCol>
                <a:gridCol w="1536192">
                  <a:extLst>
                    <a:ext uri="{9D8B030D-6E8A-4147-A177-3AD203B41FA5}">
                      <a16:colId xmlns:a16="http://schemas.microsoft.com/office/drawing/2014/main" val="2577257107"/>
                    </a:ext>
                  </a:extLst>
                </a:gridCol>
                <a:gridCol w="1511807">
                  <a:extLst>
                    <a:ext uri="{9D8B030D-6E8A-4147-A177-3AD203B41FA5}">
                      <a16:colId xmlns:a16="http://schemas.microsoft.com/office/drawing/2014/main" val="3976056181"/>
                    </a:ext>
                  </a:extLst>
                </a:gridCol>
              </a:tblGrid>
              <a:tr h="1836262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Практико-ориентирован-</a:t>
                      </a:r>
                      <a:r>
                        <a:rPr lang="ru-RU" sz="1600" b="1" dirty="0" err="1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ный</a:t>
                      </a:r>
                      <a:r>
                        <a:rPr lang="ru-RU" sz="1600" b="1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Виртуальная экскурсия  «Щелкунчик» в искусстве России: российские художники-иллюстраторы сказки Гофмана: Максим Митрофанов, Ника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Гольц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Геннадий Спирин, Маша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Михальская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Георгий Филипповский, Валерий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Алфеевский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др. </a:t>
                      </a: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уроке ИЗО.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u="sng" dirty="0" smtClean="0">
                          <a:solidFill>
                            <a:srgbClr val="0563C1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http://www.babyroomblog.ru/wp/luchshie-illyustratory-skazki-shhelkunchi.html</a:t>
                      </a: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167967"/>
                  </a:ext>
                </a:extLst>
              </a:tr>
              <a:tr h="1141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мастерской художника»: мастер-класс по изготовлению фигурок Щелкунчика, мышей из сказочной повести Гофмана </a:t>
                      </a: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уроках технологии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(в рамках </a:t>
                      </a: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курса внеурочной деятельности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классов, учитель ИЗО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302166"/>
                  </a:ext>
                </a:extLst>
              </a:tr>
              <a:tr h="678225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Итоговый продукт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мастерской художника»: в мире сказочной повести «Щелкунчик и Мышиный король»  (создание интерактивной зоны, креативной елки)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397642"/>
                  </a:ext>
                </a:extLst>
              </a:tr>
              <a:tr h="14822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Интерактивная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-игра «Щелкунчик: путешествие во времени» у новогодней елки с участием Щелкунчика, Деда Мороза, Снегурочки.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 1-4 </a:t>
                      </a:r>
                      <a:r>
                        <a:rPr lang="ru-RU" sz="16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Заместители директора по УВР, советник директора по воспитанию, РДШ</a:t>
                      </a: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422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23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445052"/>
              </p:ext>
            </p:extLst>
          </p:nvPr>
        </p:nvGraphicFramePr>
        <p:xfrm>
          <a:off x="175396" y="966338"/>
          <a:ext cx="11775304" cy="5574161"/>
        </p:xfrm>
        <a:graphic>
          <a:graphicData uri="http://schemas.openxmlformats.org/drawingml/2006/table">
            <a:tbl>
              <a:tblPr firstRow="1" firstCol="1" bandRow="1"/>
              <a:tblGrid>
                <a:gridCol w="2555104">
                  <a:extLst>
                    <a:ext uri="{9D8B030D-6E8A-4147-A177-3AD203B41FA5}">
                      <a16:colId xmlns:a16="http://schemas.microsoft.com/office/drawing/2014/main" val="529456684"/>
                    </a:ext>
                  </a:extLst>
                </a:gridCol>
                <a:gridCol w="9220200">
                  <a:extLst>
                    <a:ext uri="{9D8B030D-6E8A-4147-A177-3AD203B41FA5}">
                      <a16:colId xmlns:a16="http://schemas.microsoft.com/office/drawing/2014/main" val="1499658126"/>
                    </a:ext>
                  </a:extLst>
                </a:gridCol>
              </a:tblGrid>
              <a:tr h="137116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образовательного маршрута</a:t>
                      </a:r>
                    </a:p>
                  </a:txBody>
                  <a:tcPr marL="23293" marR="232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чем секрет новогоднего чуда?»</a:t>
                      </a:r>
                      <a:endParaRPr lang="ru-RU" sz="20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93" marR="232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749404"/>
                  </a:ext>
                </a:extLst>
              </a:tr>
              <a:tr h="186799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</a:t>
                      </a:r>
                    </a:p>
                  </a:txBody>
                  <a:tcPr marL="23293" marR="232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условий для культурного просвещения обучающихся, повышения их культурного уровня, мотивации к освоению ценностей отечественной культуры на основе изучения литературных, музыкальных произведений, произведений живописи, театрального и киноискусства, посвященных Новому году и Рождеству </a:t>
                      </a:r>
                    </a:p>
                  </a:txBody>
                  <a:tcPr marL="23293" marR="232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6012590"/>
                  </a:ext>
                </a:extLst>
              </a:tr>
              <a:tr h="233499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Задачи </a:t>
                      </a:r>
                    </a:p>
                  </a:txBody>
                  <a:tcPr marL="23293" marR="232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60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1.развитие </a:t>
                      </a: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понятия жанра рождественского рассказа: особенности сюжета, композиции, образов героев, идеи произведения;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2.совместный просмотр и обсуждение мультипликационных, художественных фильмов, театральных постановок по мотивам рождественских рассказов;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3.организация и проведение новогоднего праздника </a:t>
                      </a:r>
                    </a:p>
                  </a:txBody>
                  <a:tcPr marL="23293" marR="232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09591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5397" y="258453"/>
            <a:ext cx="57246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5-6 классы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реализации: декабрь 2022 г.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45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033584"/>
              </p:ext>
            </p:extLst>
          </p:nvPr>
        </p:nvGraphicFramePr>
        <p:xfrm>
          <a:off x="114300" y="139700"/>
          <a:ext cx="11925300" cy="6652260"/>
        </p:xfrm>
        <a:graphic>
          <a:graphicData uri="http://schemas.openxmlformats.org/drawingml/2006/table">
            <a:tbl>
              <a:tblPr firstRow="1" firstCol="1" bandRow="1"/>
              <a:tblGrid>
                <a:gridCol w="1384300">
                  <a:extLst>
                    <a:ext uri="{9D8B030D-6E8A-4147-A177-3AD203B41FA5}">
                      <a16:colId xmlns:a16="http://schemas.microsoft.com/office/drawing/2014/main" val="626221109"/>
                    </a:ext>
                  </a:extLst>
                </a:gridCol>
                <a:gridCol w="6103074">
                  <a:extLst>
                    <a:ext uri="{9D8B030D-6E8A-4147-A177-3AD203B41FA5}">
                      <a16:colId xmlns:a16="http://schemas.microsoft.com/office/drawing/2014/main" val="3570572340"/>
                    </a:ext>
                  </a:extLst>
                </a:gridCol>
                <a:gridCol w="1193828">
                  <a:extLst>
                    <a:ext uri="{9D8B030D-6E8A-4147-A177-3AD203B41FA5}">
                      <a16:colId xmlns:a16="http://schemas.microsoft.com/office/drawing/2014/main" val="215122275"/>
                    </a:ext>
                  </a:extLst>
                </a:gridCol>
                <a:gridCol w="1738837">
                  <a:extLst>
                    <a:ext uri="{9D8B030D-6E8A-4147-A177-3AD203B41FA5}">
                      <a16:colId xmlns:a16="http://schemas.microsoft.com/office/drawing/2014/main" val="2356979965"/>
                    </a:ext>
                  </a:extLst>
                </a:gridCol>
                <a:gridCol w="1505261">
                  <a:extLst>
                    <a:ext uri="{9D8B030D-6E8A-4147-A177-3AD203B41FA5}">
                      <a16:colId xmlns:a16="http://schemas.microsoft.com/office/drawing/2014/main" val="1203781656"/>
                    </a:ext>
                  </a:extLst>
                </a:gridCol>
              </a:tblGrid>
              <a:tr h="65912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 образовательного маршрута</a:t>
                      </a:r>
                    </a:p>
                  </a:txBody>
                  <a:tcPr marL="26965" marR="269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1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Традиционная «Книжная ярмарка»</a:t>
                      </a:r>
                      <a:endParaRPr lang="ru-RU" sz="1600" kern="900" baseline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Ученикам 5-х и 6-х классов  предлагаются разноплановые по тональности произведения: от юмористического рассказа М. Зощенко к глубокому рождественскому рассказу Людмилы Чарской. Но есть то, что объединяет эти произведения – это рассказы для ума и сердца, прочитав которые юные читатели сделают важные открытия.</a:t>
                      </a: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идеи: </a:t>
                      </a: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уроки детства – удачи и неудачи, триумфы и разочарования – запоминаются на всю жизнь. Связь родителей и детей нерушима: ее не заменят ни великие открытия, ни блестящая карьера. Необходимо относиться с добротой, любовью и милосердием ко всем: родным и близким людям, ко всем, кто нуждается в помощи и заботе. У человека должно быть чуткое сердце, только оно зорко.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Михаил Зощенко «Елка»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Людмила Чарская «Две елки»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 Грин «Новогодний праздник отца и маленькой дочери»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 </a:t>
                      </a:r>
                      <a:r>
                        <a:rPr lang="ru-RU" sz="1600" b="0" kern="900" baseline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Телешов</a:t>
                      </a: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«Елка </a:t>
                      </a:r>
                      <a:r>
                        <a:rPr lang="ru-RU" sz="1600" b="0" kern="900" baseline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Митрича</a:t>
                      </a: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Аркадий Гайдар «Чук и Гек», отрывок «Елка в тайге</a:t>
                      </a:r>
                      <a:r>
                        <a:rPr lang="ru-RU" sz="1600" b="0" kern="900" baseline="0" dirty="0" smtClean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0" kern="900" baseline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(другие литературные произведения </a:t>
                      </a:r>
                      <a:r>
                        <a:rPr lang="ru-RU" sz="1600" b="1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рождественской и новогодней тематики)</a:t>
                      </a:r>
                      <a:endParaRPr lang="ru-RU" sz="1600" kern="900" baseline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Домашнее чтение предложенных произведений.</a:t>
                      </a:r>
                    </a:p>
                    <a:p>
                      <a:pPr algn="jus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Обсуждение и анализ прочитанных произведений в классе классным руководителем совместно с учителем литературы, работающем в данном классе Данный этап может включать знакомство со спецификой жанра (сказка, рассказ, сказочная повесть, сказ), историческим и литературным контекстом,  биографией автора, историей создания; характеристику героев произведения.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-Презентация литературного произведения (в любом формате)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19.12.22.- 23.12.22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родители, классные руководители,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педагоги-предметники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900" baseline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31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844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416743"/>
              </p:ext>
            </p:extLst>
          </p:nvPr>
        </p:nvGraphicFramePr>
        <p:xfrm>
          <a:off x="213362" y="304800"/>
          <a:ext cx="11861798" cy="6124033"/>
        </p:xfrm>
        <a:graphic>
          <a:graphicData uri="http://schemas.openxmlformats.org/drawingml/2006/table">
            <a:tbl>
              <a:tblPr firstRow="1" firstCol="1" bandRow="1"/>
              <a:tblGrid>
                <a:gridCol w="1342356">
                  <a:extLst>
                    <a:ext uri="{9D8B030D-6E8A-4147-A177-3AD203B41FA5}">
                      <a16:colId xmlns:a16="http://schemas.microsoft.com/office/drawing/2014/main" val="626221109"/>
                    </a:ext>
                  </a:extLst>
                </a:gridCol>
                <a:gridCol w="6455442">
                  <a:extLst>
                    <a:ext uri="{9D8B030D-6E8A-4147-A177-3AD203B41FA5}">
                      <a16:colId xmlns:a16="http://schemas.microsoft.com/office/drawing/2014/main" val="357057234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5122275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2356979965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1203781656"/>
                    </a:ext>
                  </a:extLst>
                </a:gridCol>
              </a:tblGrid>
              <a:tr h="164387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Этапы образовательного маршрута</a:t>
                      </a:r>
                    </a:p>
                  </a:txBody>
                  <a:tcPr marL="26965" marR="269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2.Кинозал «Кино-литературный  старт – «Имбирный пряник» 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-Совместный просмотр и обсуждение мультипликационных, художественных фильмов, спектаклей, созданных по мотивам произведений новогодней и рождественской тематики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19.12.22.- 23.12.22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родители, классные руководители,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педагоги-предметники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Классные руководители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931970"/>
                  </a:ext>
                </a:extLst>
              </a:tr>
              <a:tr h="3382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3.Классный новогодний праздник  </a:t>
                      </a:r>
                      <a:r>
                        <a:rPr lang="en-US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SVOP</a:t>
                      </a: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-вечеринка «Елочный базар»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-Обмен елочными игрушками собственного изготовления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(Установите в классном кабинете «пустую» елку, пусть дети-участники праздника принесут елочную игрушку и украсят ей елку, а потом обменяются понравившимися игрушками);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-настольные игры;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-новогодние поздравления;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-фотографирование.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0532"/>
                  </a:ext>
                </a:extLst>
              </a:tr>
              <a:tr h="7517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Итоговый продукт</a:t>
                      </a:r>
                    </a:p>
                  </a:txBody>
                  <a:tcPr marL="26965" marR="269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Коллективный новогодний праздник «Новогодняя карусель»</a:t>
                      </a: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театрализованное представление популярной песни </a:t>
                      </a: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965" marR="26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466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281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2418</Words>
  <Application>Microsoft Office PowerPoint</Application>
  <PresentationFormat>Широкоэкранный</PresentationFormat>
  <Paragraphs>242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Bookman Old Style</vt:lpstr>
      <vt:lpstr>Calibri</vt:lpstr>
      <vt:lpstr>Calibri Light</vt:lpstr>
      <vt:lpstr>Calligraph</vt:lpstr>
      <vt:lpstr>Symbol</vt:lpstr>
      <vt:lpstr>Times New Roman</vt:lpstr>
      <vt:lpstr>Тема Office</vt:lpstr>
      <vt:lpstr>Общешкольный  тематический проект  «Рождество волшебных слов»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Общешкольный  тематический проект  «Рождество волшебных слов»</dc:title>
  <dc:creator>Ирина Александровна Мусаева</dc:creator>
  <cp:lastModifiedBy>Алексей Воронцов</cp:lastModifiedBy>
  <cp:revision>12</cp:revision>
  <cp:lastPrinted>2022-12-06T10:31:10Z</cp:lastPrinted>
  <dcterms:created xsi:type="dcterms:W3CDTF">2022-12-06T08:59:20Z</dcterms:created>
  <dcterms:modified xsi:type="dcterms:W3CDTF">2022-12-12T10:50:44Z</dcterms:modified>
</cp:coreProperties>
</file>